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7561263" cy="10693400"/>
  <p:notesSz cx="7034213" cy="1016476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9">
          <p15:clr>
            <a:srgbClr val="A4A3A4"/>
          </p15:clr>
        </p15:guide>
        <p15:guide id="2" orient="horz" pos="6725">
          <p15:clr>
            <a:srgbClr val="A4A3A4"/>
          </p15:clr>
        </p15:guide>
        <p15:guide id="3" orient="horz" pos="3368">
          <p15:clr>
            <a:srgbClr val="A4A3A4"/>
          </p15:clr>
        </p15:guide>
        <p15:guide id="4" orient="horz" pos="11">
          <p15:clr>
            <a:srgbClr val="A4A3A4"/>
          </p15:clr>
        </p15:guide>
        <p15:guide id="5" orient="horz" pos="1145">
          <p15:clr>
            <a:srgbClr val="A4A3A4"/>
          </p15:clr>
        </p15:guide>
        <p15:guide id="6" orient="horz" pos="4457">
          <p15:clr>
            <a:srgbClr val="A4A3A4"/>
          </p15:clr>
        </p15:guide>
        <p15:guide id="7" orient="horz" pos="5591">
          <p15:clr>
            <a:srgbClr val="A4A3A4"/>
          </p15:clr>
        </p15:guide>
        <p15:guide id="8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BF3FF"/>
    <a:srgbClr val="D9E8FF"/>
    <a:srgbClr val="FCD5FF"/>
    <a:srgbClr val="FFBDF7"/>
    <a:srgbClr val="FFBDE7"/>
    <a:srgbClr val="FFC9EC"/>
    <a:srgbClr val="FFDDFF"/>
    <a:srgbClr val="FFFF99"/>
    <a:srgbClr val="00A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56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302" y="-1824"/>
      </p:cViewPr>
      <p:guideLst>
        <p:guide orient="horz" pos="2279"/>
        <p:guide orient="horz" pos="6725"/>
        <p:guide orient="horz" pos="3368"/>
        <p:guide orient="horz" pos="11"/>
        <p:guide orient="horz" pos="1145"/>
        <p:guide orient="horz" pos="4457"/>
        <p:guide orient="horz" pos="5591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8767" cy="508648"/>
          </a:xfrm>
          <a:prstGeom prst="rect">
            <a:avLst/>
          </a:prstGeom>
        </p:spPr>
        <p:txBody>
          <a:bodyPr vert="horz" lIns="94723" tIns="47361" rIns="94723" bIns="4736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83789" y="0"/>
            <a:ext cx="3048766" cy="508648"/>
          </a:xfrm>
          <a:prstGeom prst="rect">
            <a:avLst/>
          </a:prstGeom>
        </p:spPr>
        <p:txBody>
          <a:bodyPr vert="horz" lIns="94723" tIns="47361" rIns="94723" bIns="47361" rtlCol="0"/>
          <a:lstStyle>
            <a:lvl1pPr algn="r">
              <a:defRPr sz="1200"/>
            </a:lvl1pPr>
          </a:lstStyle>
          <a:p>
            <a:fld id="{D35F3F06-A6EE-4DAC-8ECB-6355CFD9E179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68525" y="762000"/>
            <a:ext cx="2697163" cy="3813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23" tIns="47361" rIns="94723" bIns="4736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2925" y="4828057"/>
            <a:ext cx="5628365" cy="4574553"/>
          </a:xfrm>
          <a:prstGeom prst="rect">
            <a:avLst/>
          </a:prstGeom>
        </p:spPr>
        <p:txBody>
          <a:bodyPr vert="horz" lIns="94723" tIns="47361" rIns="94723" bIns="4736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654481"/>
            <a:ext cx="3048767" cy="508646"/>
          </a:xfrm>
          <a:prstGeom prst="rect">
            <a:avLst/>
          </a:prstGeom>
        </p:spPr>
        <p:txBody>
          <a:bodyPr vert="horz" lIns="94723" tIns="47361" rIns="94723" bIns="4736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83789" y="9654481"/>
            <a:ext cx="3048766" cy="508646"/>
          </a:xfrm>
          <a:prstGeom prst="rect">
            <a:avLst/>
          </a:prstGeom>
        </p:spPr>
        <p:txBody>
          <a:bodyPr vert="horz" lIns="94723" tIns="47361" rIns="94723" bIns="47361" rtlCol="0" anchor="b"/>
          <a:lstStyle>
            <a:lvl1pPr algn="r">
              <a:defRPr sz="1200"/>
            </a:lvl1pPr>
          </a:lstStyle>
          <a:p>
            <a:fld id="{D5E6BD16-8672-40AA-B7FA-A2818127F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43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BD16-8672-40AA-B7FA-A2818127F2E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44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図プレースホルダー 18"/>
          <p:cNvSpPr>
            <a:spLocks noGrp="1"/>
          </p:cNvSpPr>
          <p:nvPr>
            <p:ph type="pic" sz="quarter" idx="10" hasCustomPrompt="1"/>
          </p:nvPr>
        </p:nvSpPr>
        <p:spPr>
          <a:xfrm>
            <a:off x="2686050" y="6365684"/>
            <a:ext cx="982663" cy="1055688"/>
          </a:xfrm>
          <a:blipFill dpi="0"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42837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58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D7F4BE5E-49AD-4A1F-899F-27EDDE3EAFD8}" type="datetimeFigureOut">
              <a:rPr lang="ja-JP" altLang="en-US" smtClean="0"/>
              <a:pPr/>
              <a:t>2025/4/2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332BD8D6-8B9A-449D-A6F9-F5811F654A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969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正方形/長方形 52"/>
          <p:cNvSpPr/>
          <p:nvPr/>
        </p:nvSpPr>
        <p:spPr>
          <a:xfrm>
            <a:off x="-11521" y="0"/>
            <a:ext cx="7572784" cy="10693400"/>
          </a:xfrm>
          <a:prstGeom prst="rect">
            <a:avLst/>
          </a:prstGeom>
          <a:blipFill dpi="0" rotWithShape="1"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角丸四角形 54"/>
          <p:cNvSpPr/>
          <p:nvPr/>
        </p:nvSpPr>
        <p:spPr>
          <a:xfrm>
            <a:off x="259508" y="297338"/>
            <a:ext cx="7042247" cy="10140287"/>
          </a:xfrm>
          <a:prstGeom prst="roundRect">
            <a:avLst>
              <a:gd name="adj" fmla="val 2659"/>
            </a:avLst>
          </a:prstGeom>
          <a:solidFill>
            <a:schemeClr val="bg1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ja-JP" altLang="en-US">
              <a:gradFill>
                <a:gsLst>
                  <a:gs pos="49000">
                    <a:srgbClr val="00B050"/>
                  </a:gs>
                  <a:gs pos="0">
                    <a:srgbClr val="00823B"/>
                  </a:gs>
                  <a:gs pos="68000">
                    <a:srgbClr val="00823B"/>
                  </a:gs>
                </a:gsLst>
                <a:lin ang="5400000" scaled="1"/>
              </a:gra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60631" y="940786"/>
            <a:ext cx="32400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atte">
              <a:bevelT w="25400" h="38100"/>
            </a:sp3d>
          </a:bodyPr>
          <a:lstStyle/>
          <a:p>
            <a:pPr algn="dist"/>
            <a:r>
              <a:rPr kumimoji="1" lang="ja-JP" altLang="en-US" sz="3200" b="1" dirty="0">
                <a:solidFill>
                  <a:srgbClr val="0066FF"/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メイリオ" pitchFamily="50" charset="-128"/>
              </a:rPr>
              <a:t>いじめ撲滅月間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986714-120B-F404-85B8-390F4A171742}"/>
              </a:ext>
            </a:extLst>
          </p:cNvPr>
          <p:cNvSpPr txBox="1"/>
          <p:nvPr/>
        </p:nvSpPr>
        <p:spPr>
          <a:xfrm>
            <a:off x="312648" y="510377"/>
            <a:ext cx="3931692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ja-JP" altLang="ja-JP" sz="12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令和</a:t>
            </a:r>
            <a:r>
              <a:rPr lang="ja-JP" altLang="en-US" sz="12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７</a:t>
            </a:r>
            <a:r>
              <a:rPr lang="ja-JP" altLang="ja-JP" sz="12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年度　県下一斉親子ふれあい運動（全家庭配布用）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85835D9-7762-F5A5-E4E1-4FE4EC6BC431}"/>
              </a:ext>
            </a:extLst>
          </p:cNvPr>
          <p:cNvSpPr txBox="1"/>
          <p:nvPr/>
        </p:nvSpPr>
        <p:spPr>
          <a:xfrm>
            <a:off x="5754621" y="341040"/>
            <a:ext cx="1457698" cy="257369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zh-TW" altLang="en-US" sz="12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福岡県ＰＴＡ連合会</a:t>
            </a:r>
            <a:endParaRPr lang="ja-JP" altLang="ja-JP" sz="12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A5A3C9-5856-CE29-1722-EEE22BF9368F}"/>
              </a:ext>
            </a:extLst>
          </p:cNvPr>
          <p:cNvSpPr txBox="1"/>
          <p:nvPr/>
        </p:nvSpPr>
        <p:spPr>
          <a:xfrm>
            <a:off x="540631" y="1399486"/>
            <a:ext cx="6480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matte">
              <a:bevelT w="25400" h="38100"/>
            </a:sp3d>
          </a:bodyPr>
          <a:lstStyle/>
          <a:p>
            <a:pPr algn="dist"/>
            <a:r>
              <a:rPr lang="ja-JP" altLang="en-US" sz="4000" b="1" dirty="0">
                <a:solidFill>
                  <a:srgbClr val="0066FF"/>
                </a:solidFill>
                <a:effectLst>
                  <a:reflection blurRad="6350" stA="60000" endA="900" endPos="58000" dir="5400000" sy="-100000" algn="bl" rotWithShape="0"/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メイリオ" pitchFamily="50" charset="-128"/>
              </a:rPr>
              <a:t>小さいサインも見逃さない</a:t>
            </a:r>
            <a:endParaRPr kumimoji="1" lang="ja-JP" altLang="en-US" sz="4000" b="1" dirty="0">
              <a:solidFill>
                <a:srgbClr val="0066FF"/>
              </a:solidFill>
              <a:effectLst>
                <a:reflection blurRad="6350" stA="60000" endA="900" endPos="58000" dir="5400000" sy="-100000" algn="bl" rotWithShape="0"/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  <a:cs typeface="メイリオ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DA0122-5935-3E8B-9141-B401BBFC59F4}"/>
              </a:ext>
            </a:extLst>
          </p:cNvPr>
          <p:cNvSpPr txBox="1"/>
          <p:nvPr/>
        </p:nvSpPr>
        <p:spPr>
          <a:xfrm>
            <a:off x="324631" y="2367952"/>
            <a:ext cx="6912000" cy="91908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保護者用いじめチェックリスト</a:t>
            </a:r>
            <a:endParaRPr lang="en-US" altLang="ja-JP" sz="14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92075" indent="127000"/>
            <a:r>
              <a:rPr lang="ja-JP" altLang="en-US" sz="1200" b="1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いじめは、決して許されることではありません。しかし、どの学校でも、どの子どもにも起こり得る問題です</a:t>
            </a:r>
            <a:r>
              <a:rPr lang="ja-JP" altLang="en-US" sz="1200" b="1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。</a:t>
            </a:r>
            <a:endParaRPr lang="en-US" altLang="ja-JP" sz="1200" b="1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92075" indent="127000"/>
            <a:r>
              <a:rPr lang="ja-JP" altLang="en-US" sz="1200" b="1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いじめ根絶のためには、いじめを許さない厳しい目と、子どもの小さなサインも見逃さない温かな目を持ち、適切に対応することが大切です。　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6017FC33-BE79-BB3D-8B4F-27EE4F189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407471"/>
              </p:ext>
            </p:extLst>
          </p:nvPr>
        </p:nvGraphicFramePr>
        <p:xfrm>
          <a:off x="312649" y="3636013"/>
          <a:ext cx="4469278" cy="5879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278">
                  <a:extLst>
                    <a:ext uri="{9D8B030D-6E8A-4147-A177-3AD203B41FA5}">
                      <a16:colId xmlns:a16="http://schemas.microsoft.com/office/drawing/2014/main" val="459255480"/>
                    </a:ext>
                  </a:extLst>
                </a:gridCol>
                <a:gridCol w="4284000">
                  <a:extLst>
                    <a:ext uri="{9D8B030D-6E8A-4147-A177-3AD203B41FA5}">
                      <a16:colId xmlns:a16="http://schemas.microsoft.com/office/drawing/2014/main" val="2725192445"/>
                    </a:ext>
                  </a:extLst>
                </a:gridCol>
              </a:tblGrid>
              <a:tr h="288000">
                <a:tc gridSpan="2">
                  <a:txBody>
                    <a:bodyPr/>
                    <a:lstStyle/>
                    <a:p>
                      <a:pPr marL="0" marR="71755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1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日常生活の変化</a:t>
                      </a:r>
                      <a:endParaRPr lang="ja-JP" altLang="ja-JP" sz="11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08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E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ja-JP" sz="10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141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71755" indent="0" algn="ctr">
                        <a:spcAft>
                          <a:spcPts val="0"/>
                        </a:spcAft>
                      </a:pPr>
                      <a:endParaRPr lang="ja-JP" sz="10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E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F"/>
                    </a:solidFill>
                  </a:tcPr>
                </a:tc>
                <a:tc>
                  <a:txBody>
                    <a:bodyPr/>
                    <a:lstStyle/>
                    <a:p>
                      <a:pPr marL="241300" indent="-241300" algn="l">
                        <a:lnSpc>
                          <a:spcPct val="140000"/>
                        </a:lnSpc>
                      </a:pPr>
                      <a:r>
                        <a:rPr lang="ja-JP" sz="1050" kern="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　理由のはっきりしない衣服の汚れや破れ、すり傷やあざなどがある。</a:t>
                      </a:r>
                      <a:endParaRPr lang="ja-JP" sz="105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marL="241300" indent="-241300" algn="l">
                        <a:lnSpc>
                          <a:spcPct val="140000"/>
                        </a:lnSpc>
                      </a:pPr>
                      <a:r>
                        <a:rPr lang="ja-JP" sz="1050" kern="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　登校時刻になると、身体の不調を訴え登校をしぶるようになった。</a:t>
                      </a:r>
                      <a:endParaRPr lang="ja-JP" sz="105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marL="241300" indent="-241300" algn="l">
                        <a:lnSpc>
                          <a:spcPct val="140000"/>
                        </a:lnSpc>
                      </a:pPr>
                      <a:r>
                        <a:rPr lang="ja-JP" sz="1050" kern="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　食欲が急に落ちる、寝つきが悪い、笑顔が減った。</a:t>
                      </a:r>
                      <a:endParaRPr lang="ja-JP" sz="105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just">
                        <a:lnSpc>
                          <a:spcPct val="140000"/>
                        </a:lnSpc>
                      </a:pPr>
                      <a:r>
                        <a:rPr lang="ja-JP" sz="105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　意味なく夜更かしし、極端に寝起きが悪くなった。</a:t>
                      </a:r>
                    </a:p>
                    <a:p>
                      <a:pPr algn="just">
                        <a:lnSpc>
                          <a:spcPct val="140000"/>
                        </a:lnSpc>
                      </a:pPr>
                      <a:r>
                        <a:rPr lang="ja-JP" sz="105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　妙ににこにこしたり、気をつかいすぎたりすることが多くなった。</a:t>
                      </a:r>
                      <a:endParaRPr lang="en-US" altLang="ja-JP" sz="105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50994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marL="0" marR="71755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1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持ち物の変化</a:t>
                      </a:r>
                      <a:endParaRPr lang="ja-JP" altLang="ja-JP" sz="11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08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E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41300" indent="-241300" algn="l"/>
                      <a:endParaRPr lang="ja-JP" sz="10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D9E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251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71755" indent="0" algn="ctr">
                        <a:spcAft>
                          <a:spcPts val="0"/>
                        </a:spcAft>
                      </a:pPr>
                      <a:endParaRPr lang="ja-JP" sz="10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E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F"/>
                    </a:solidFill>
                  </a:tcPr>
                </a:tc>
                <a:tc>
                  <a:txBody>
                    <a:bodyPr/>
                    <a:lstStyle/>
                    <a:p>
                      <a:pPr marL="241300" indent="-241300" algn="l">
                        <a:lnSpc>
                          <a:spcPct val="140000"/>
                        </a:lnSpc>
                      </a:pPr>
                      <a:r>
                        <a:rPr lang="ja-JP" sz="105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　持ち物や勉強道具などがなくなったり、落書きをされたりしている。</a:t>
                      </a:r>
                      <a:endParaRPr lang="en-US" altLang="ja-JP" sz="105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marL="241300" indent="-241300" algn="l">
                        <a:lnSpc>
                          <a:spcPct val="140000"/>
                        </a:lnSpc>
                      </a:pPr>
                      <a:r>
                        <a:rPr lang="ja-JP" sz="1050" kern="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　家庭から品物やお金を持ち出したり、必要以上にこづかいを要求</a:t>
                      </a:r>
                      <a:r>
                        <a:rPr lang="ja-JP" sz="105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</a:t>
                      </a:r>
                      <a:r>
                        <a:rPr lang="ja-JP" sz="1050" kern="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したりするようになった</a:t>
                      </a:r>
                      <a:endParaRPr lang="en-US" altLang="ja-JP" sz="1050" kern="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329652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marL="0" marR="71755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1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友人関係の変化</a:t>
                      </a:r>
                      <a:endParaRPr lang="ja-JP" altLang="ja-JP" sz="11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08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E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41300" indent="-241300" algn="l"/>
                      <a:endParaRPr lang="ja-JP" sz="10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4689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71755" indent="0" algn="ctr">
                        <a:spcAft>
                          <a:spcPts val="0"/>
                        </a:spcAft>
                      </a:pPr>
                      <a:endParaRPr lang="ja-JP" sz="10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E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</a:pPr>
                      <a:r>
                        <a:rPr lang="ja-JP" sz="105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　親しかった友達が遊びに来なくなったり、遊びに行く回数が減ったりした。</a:t>
                      </a:r>
                    </a:p>
                    <a:p>
                      <a:pPr marL="241300" indent="-241300" algn="l">
                        <a:lnSpc>
                          <a:spcPct val="140000"/>
                        </a:lnSpc>
                      </a:pPr>
                      <a:r>
                        <a:rPr lang="ja-JP" sz="105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　電話に出たがらなかったり、友達の誘いを断ったりするようになった。</a:t>
                      </a:r>
                    </a:p>
                    <a:p>
                      <a:pPr marL="241300" indent="-241300" algn="l">
                        <a:lnSpc>
                          <a:spcPct val="140000"/>
                        </a:lnSpc>
                      </a:pPr>
                      <a:r>
                        <a:rPr lang="ja-JP" sz="1050" kern="10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　学校や友達に対する不平や不満を口にすることが多くなった。</a:t>
                      </a:r>
                      <a:endParaRPr lang="en-US" altLang="ja-JP" sz="105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062535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marL="0" marR="7175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ja-JP" sz="11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家族との関係の変化</a:t>
                      </a:r>
                      <a:endParaRPr lang="ja-JP" altLang="ja-JP" sz="11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08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E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F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180975" algn="l"/>
                      <a:endParaRPr lang="ja-JP" sz="10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102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71755" indent="0" algn="l">
                        <a:spcAft>
                          <a:spcPts val="0"/>
                        </a:spcAft>
                      </a:pPr>
                      <a:endParaRPr lang="ja-JP" sz="10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E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</a:pPr>
                      <a:r>
                        <a:rPr lang="ja-JP" sz="1050" kern="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　ささいな事で怒ったり、家族に八つ当たりしたりするようになった。</a:t>
                      </a:r>
                      <a:r>
                        <a:rPr lang="ja-JP" sz="105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</a:t>
                      </a:r>
                      <a:endParaRPr lang="en-US" altLang="ja-JP" sz="105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>
                        <a:lnSpc>
                          <a:spcPct val="140000"/>
                        </a:lnSpc>
                      </a:pPr>
                      <a:r>
                        <a:rPr lang="ja-JP" sz="1050" kern="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　家族との会話が減ったり、意図的に学校や友達の話題を避けようとする。</a:t>
                      </a:r>
                      <a:endParaRPr lang="en-US" altLang="ja-JP" sz="1050" kern="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156033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marL="0" marR="7175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ja-JP" sz="1100" b="1" kern="0" dirty="0"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いじめる側からの発見</a:t>
                      </a:r>
                      <a:endParaRPr lang="ja-JP" altLang="ja-JP" sz="11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108000" marR="36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E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ja-JP" sz="100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777922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71755" indent="0" algn="ctr">
                        <a:spcAft>
                          <a:spcPts val="0"/>
                        </a:spcAft>
                      </a:pPr>
                      <a:endParaRPr lang="ja-JP" sz="1000" b="1" kern="10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E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8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</a:pPr>
                      <a:r>
                        <a:rPr lang="ja-JP" sz="1050" kern="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　買ってやっていないものを持っている。　　　　</a:t>
                      </a:r>
                      <a:endParaRPr lang="ja-JP" sz="105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>
                        <a:lnSpc>
                          <a:spcPct val="140000"/>
                        </a:lnSpc>
                      </a:pPr>
                      <a:r>
                        <a:rPr lang="ja-JP" sz="1050" kern="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　お金のつかい方が荒くなった。　　　　　　　　　　　　　　　　 　</a:t>
                      </a:r>
                      <a:endParaRPr lang="ja-JP" sz="105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>
                        <a:lnSpc>
                          <a:spcPct val="140000"/>
                        </a:lnSpc>
                      </a:pPr>
                      <a:r>
                        <a:rPr lang="ja-JP" sz="1050" kern="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　親の言うことをきかなくなり、反抗的態度をとるようになった。</a:t>
                      </a:r>
                      <a:endParaRPr lang="ja-JP" sz="105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l">
                        <a:lnSpc>
                          <a:spcPct val="140000"/>
                        </a:lnSpc>
                      </a:pPr>
                      <a:r>
                        <a:rPr lang="ja-JP" sz="1050" kern="0" dirty="0">
                          <a:effectLst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　親が部屋に入るのを極端に嫌がるようになった。　　　</a:t>
                      </a:r>
                      <a:endParaRPr lang="ja-JP" sz="1050" kern="100" dirty="0">
                        <a:effectLst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650798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4429507-82D0-5EBC-6226-0CA95088E3DA}"/>
              </a:ext>
            </a:extLst>
          </p:cNvPr>
          <p:cNvSpPr txBox="1"/>
          <p:nvPr/>
        </p:nvSpPr>
        <p:spPr>
          <a:xfrm>
            <a:off x="312648" y="3391094"/>
            <a:ext cx="4460519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ja-JP" altLang="en-US" sz="11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いじめを早期に発見するために、下の項目を参考にチェックしてみてください。</a:t>
            </a: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FD378D5C-8D37-A701-AE71-02FD95A12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019" y="3636013"/>
            <a:ext cx="2448000" cy="1867210"/>
          </a:xfrm>
          <a:prstGeom prst="roundRect">
            <a:avLst>
              <a:gd name="adj" fmla="val 2254"/>
            </a:avLst>
          </a:prstGeom>
          <a:solidFill>
            <a:srgbClr val="EBF3FF">
              <a:alpha val="6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36000" tIns="72000" rIns="36000" bIns="72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ja-JP" altLang="ja-JP" sz="1100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子どもと過ごす時間をつくる</a:t>
            </a:r>
          </a:p>
          <a:p>
            <a:pPr marL="0" marR="0" lvl="0" indent="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親と子どもの時間が合わないために、一緒に過ごす時間が少なくなっていませんか。</a:t>
            </a:r>
          </a:p>
          <a:p>
            <a:pPr marL="0" marR="0" lvl="0" indent="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学年が上がっても家族と過ごす時間は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大切です。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ja-JP" altLang="en-US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家族で少しずつ調整し合って、食事の時間を合わせたり、就寝前などの時間を利用したりして、学校の話や友達、将来について話す時間をつくりましょう。テレビのスイッチを切るだけで、時間が作れます。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70CE-DC23-0BD2-9D4C-67C291A857A2}"/>
              </a:ext>
            </a:extLst>
          </p:cNvPr>
          <p:cNvSpPr txBox="1"/>
          <p:nvPr/>
        </p:nvSpPr>
        <p:spPr>
          <a:xfrm>
            <a:off x="450962" y="9759208"/>
            <a:ext cx="7042247" cy="65747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ja-JP" altLang="en-US" sz="11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「保護者用チェックリスト」は、県ＰＴＡ連合会のホームページからもダウンロードできます。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ja-JP" altLang="en-US" sz="11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福岡県ＰＴＡ連合会では、６月と</a:t>
            </a:r>
            <a:r>
              <a:rPr lang="en-US" altLang="ja-JP" sz="11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sz="11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月をいじめ撲滅月間として、県下一斉親子ふれあい運動に取組みます。　　　　　　　　　　　　 　 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ja-JP" altLang="en-US" sz="1100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心配なことや不安な面があれば、一日も早く電話や連絡帳などで学校や子どもホットライン２４などに相談しましょう。　　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3667538E-5985-696F-B890-37834AA05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019" y="5558668"/>
            <a:ext cx="2448000" cy="861545"/>
          </a:xfrm>
          <a:prstGeom prst="roundRect">
            <a:avLst>
              <a:gd name="adj" fmla="val 2254"/>
            </a:avLst>
          </a:prstGeom>
          <a:solidFill>
            <a:srgbClr val="EBF3FF">
              <a:alpha val="6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36000" tIns="72000" rIns="36000" bIns="72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ja-JP" altLang="en-US" sz="1100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子どもの様子にアンテナを張る</a:t>
            </a:r>
            <a:endParaRPr kumimoji="0" lang="ja-JP" altLang="ja-JP" sz="1100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marR="0" lvl="0" indent="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子どもが今、何に関心を持っているか、どんな勉強の仕方をしているのか、読んでいる本や、学習ノート等を見る機会を持ちましょう。</a:t>
            </a: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5022C896-0CB6-DCD4-F2C1-E23CFA87B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1583" y="6476537"/>
            <a:ext cx="2448000" cy="1172298"/>
          </a:xfrm>
          <a:prstGeom prst="roundRect">
            <a:avLst>
              <a:gd name="adj" fmla="val 2254"/>
            </a:avLst>
          </a:prstGeom>
          <a:solidFill>
            <a:srgbClr val="EBF3FF">
              <a:alpha val="6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36000" tIns="72000" rIns="36000" bIns="720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ja-JP" altLang="en-US" sz="1100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おとな同士の関係をつくる</a:t>
            </a:r>
            <a:endParaRPr kumimoji="0" lang="ja-JP" altLang="ja-JP" sz="1100" i="0" u="none" strike="noStrike" cap="none" normalizeH="0" baseline="0" dirty="0">
              <a:ln>
                <a:noFill/>
              </a:ln>
              <a:solidFill>
                <a:srgbClr val="0066FF"/>
              </a:solidFill>
              <a:effectLst/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R="0" lvl="0" indent="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学校行事やＰＴＡ活動、地域の行事などに積極的に参加し、保護者同士、おとな同士の関係をつくりましょう。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R="0" lvl="0" indent="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多くのおとなの目で、子ども見守る地域環境をつくりましょう。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47395FF-753D-2D73-A4E2-B5643420F6DB}"/>
              </a:ext>
            </a:extLst>
          </p:cNvPr>
          <p:cNvSpPr txBox="1"/>
          <p:nvPr/>
        </p:nvSpPr>
        <p:spPr>
          <a:xfrm>
            <a:off x="4992872" y="3391094"/>
            <a:ext cx="2040617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1200" kern="100" dirty="0">
                <a:solidFill>
                  <a:srgbClr val="0066FF"/>
                </a:solidFill>
                <a:effectLst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家庭において努めたいこと</a:t>
            </a:r>
            <a:endParaRPr lang="ja-JP" altLang="en-US" sz="1100" kern="100" dirty="0">
              <a:solidFill>
                <a:srgbClr val="0066FF"/>
              </a:solidFill>
              <a:effectLst/>
              <a:latin typeface="HG創英角ﾎﾟｯﾌﾟ体" panose="040B0A09000000000000" pitchFamily="49" charset="-128"/>
              <a:ea typeface="HG創英角ﾎﾟｯﾌﾟ体" panose="040B0A09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F3EB71F-E2F5-E587-9B77-B024D1A5D499}"/>
              </a:ext>
            </a:extLst>
          </p:cNvPr>
          <p:cNvSpPr/>
          <p:nvPr/>
        </p:nvSpPr>
        <p:spPr>
          <a:xfrm>
            <a:off x="4820644" y="7774886"/>
            <a:ext cx="2385071" cy="1782139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9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9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9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9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</a:t>
            </a:r>
            <a:endParaRPr kumimoji="1" lang="en-US" altLang="ja-JP" sz="9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●子どもホットライン</a:t>
            </a:r>
            <a:r>
              <a:rPr kumimoji="1" lang="en-US" altLang="ja-JP" sz="1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24</a:t>
            </a:r>
            <a:r>
              <a:rPr kumimoji="1" lang="ja-JP" altLang="en-US" sz="1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kumimoji="1" lang="en-US" altLang="ja-JP" sz="1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24</a:t>
            </a:r>
            <a:r>
              <a:rPr kumimoji="1" lang="ja-JP" altLang="en-US" sz="1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時間対応</a:t>
            </a:r>
            <a:r>
              <a:rPr lang="ja-JP" altLang="en-US" sz="1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lang="en-US" altLang="ja-JP" sz="1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☎ </a:t>
            </a:r>
            <a:r>
              <a:rPr kumimoji="1" lang="en-US" altLang="ja-JP" sz="1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0948-25-3434</a:t>
            </a:r>
          </a:p>
          <a:p>
            <a:endParaRPr kumimoji="1" lang="en-US" altLang="ja-JP" sz="10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●</a:t>
            </a:r>
            <a:r>
              <a:rPr lang="en-US" altLang="ja-JP" sz="1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24</a:t>
            </a:r>
            <a:r>
              <a:rPr lang="ja-JP" altLang="en-US" sz="1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時間子供</a:t>
            </a:r>
            <a:r>
              <a:rPr lang="en-US" altLang="ja-JP" sz="1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SOS</a:t>
            </a:r>
            <a:r>
              <a:rPr lang="ja-JP" altLang="en-US" sz="1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ダイヤル</a:t>
            </a:r>
            <a:endParaRPr lang="en-US" altLang="ja-JP" sz="10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☎ </a:t>
            </a:r>
            <a:r>
              <a:rPr kumimoji="1" lang="en-US" altLang="ja-JP" sz="1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0120-0-78310</a:t>
            </a:r>
            <a:r>
              <a:rPr kumimoji="1" lang="ja-JP" altLang="en-US" sz="10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（通話料無料）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DEB9EEE-D278-C384-2F37-BDCCE8ECF358}"/>
              </a:ext>
            </a:extLst>
          </p:cNvPr>
          <p:cNvSpPr/>
          <p:nvPr/>
        </p:nvSpPr>
        <p:spPr>
          <a:xfrm>
            <a:off x="5180258" y="7997728"/>
            <a:ext cx="1596034" cy="4146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でんわそうだんまどぐち</a:t>
            </a:r>
            <a:endParaRPr lang="en-US" altLang="ja-JP" sz="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電 話 相 談 窓 口</a:t>
            </a:r>
          </a:p>
        </p:txBody>
      </p:sp>
    </p:spTree>
    <p:extLst>
      <p:ext uri="{BB962C8B-B14F-4D97-AF65-F5344CB8AC3E}">
        <p14:creationId xmlns:p14="http://schemas.microsoft.com/office/powerpoint/2010/main" val="2738740390"/>
      </p:ext>
    </p:extLst>
  </p:cSld>
  <p:clrMapOvr>
    <a:masterClrMapping/>
  </p:clrMapOvr>
</p:sld>
</file>

<file path=ppt/theme/theme1.xml><?xml version="1.0" encoding="utf-8"?>
<a:theme xmlns:a="http://schemas.openxmlformats.org/drawingml/2006/main" name="21806_a_new_welcome_fly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tx1"/>
          </a:solidFill>
        </a:ln>
      </a:spPr>
      <a:bodyPr rtlCol="0" anchor="ctr"/>
      <a:lstStyle>
        <a:defPPr algn="l">
          <a:defRPr kumimoji="1" sz="900" dirty="0" smtClean="0">
            <a:solidFill>
              <a:srgbClr val="FF0000"/>
            </a:solidFill>
            <a:latin typeface="UD デジタル 教科書体 NK-B" panose="02020700000000000000" pitchFamily="18" charset="-128"/>
            <a:ea typeface="UD デジタル 教科書体 NK-B" panose="02020700000000000000" pitchFamily="18" charset="-128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21806_a_new_welcome_flyer</Template>
  <TotalTime>189</TotalTime>
  <Words>667</Words>
  <Application>Microsoft Office PowerPoint</Application>
  <PresentationFormat>ユーザー設定</PresentationFormat>
  <Paragraphs>54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HG創英角ﾎﾟｯﾌﾟ体</vt:lpstr>
      <vt:lpstr>Meiryo UI</vt:lpstr>
      <vt:lpstr>UD デジタル 教科書体 NK-B</vt:lpstr>
      <vt:lpstr>UD デジタル 教科書体 NK-R</vt:lpstr>
      <vt:lpstr>メイリオ</vt:lpstr>
      <vt:lpstr>Arial</vt:lpstr>
      <vt:lpstr>Calibri</vt:lpstr>
      <vt:lpstr>Wingdings</vt:lpstr>
      <vt:lpstr>21806_a_new_welcome_flyer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清原 龍彦</dc:creator>
  <cp:lastModifiedBy>pc01</cp:lastModifiedBy>
  <cp:revision>6</cp:revision>
  <cp:lastPrinted>2025-04-02T01:11:52Z</cp:lastPrinted>
  <dcterms:created xsi:type="dcterms:W3CDTF">2024-04-15T22:57:42Z</dcterms:created>
  <dcterms:modified xsi:type="dcterms:W3CDTF">2025-04-02T01:18:43Z</dcterms:modified>
</cp:coreProperties>
</file>