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5" r:id="rId2"/>
    <p:sldId id="267" r:id="rId3"/>
    <p:sldId id="268" r:id="rId4"/>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82" d="100"/>
          <a:sy n="82" d="100"/>
        </p:scale>
        <p:origin x="282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39D18A7-07C6-43BC-AB42-41B12A940E18}" type="datetimeFigureOut">
              <a:rPr kumimoji="1" lang="ja-JP" altLang="en-US" smtClean="0"/>
              <a:t>2025/5/20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68B126-E0AA-4FAB-9C24-D9F0CB4D1EEA}" type="slidenum">
              <a:rPr kumimoji="1" lang="ja-JP" altLang="en-US" smtClean="0"/>
              <a:t>‹#›</a:t>
            </a:fld>
            <a:endParaRPr kumimoji="1" lang="ja-JP" altLang="en-US"/>
          </a:p>
        </p:txBody>
      </p:sp>
    </p:spTree>
    <p:extLst>
      <p:ext uri="{BB962C8B-B14F-4D97-AF65-F5344CB8AC3E}">
        <p14:creationId xmlns:p14="http://schemas.microsoft.com/office/powerpoint/2010/main" val="2719873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39D18A7-07C6-43BC-AB42-41B12A940E18}" type="datetimeFigureOut">
              <a:rPr kumimoji="1" lang="ja-JP" altLang="en-US" smtClean="0"/>
              <a:t>2025/5/20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68B126-E0AA-4FAB-9C24-D9F0CB4D1EEA}" type="slidenum">
              <a:rPr kumimoji="1" lang="ja-JP" altLang="en-US" smtClean="0"/>
              <a:t>‹#›</a:t>
            </a:fld>
            <a:endParaRPr kumimoji="1" lang="ja-JP" altLang="en-US"/>
          </a:p>
        </p:txBody>
      </p:sp>
    </p:spTree>
    <p:extLst>
      <p:ext uri="{BB962C8B-B14F-4D97-AF65-F5344CB8AC3E}">
        <p14:creationId xmlns:p14="http://schemas.microsoft.com/office/powerpoint/2010/main" val="2948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39D18A7-07C6-43BC-AB42-41B12A940E18}" type="datetimeFigureOut">
              <a:rPr kumimoji="1" lang="ja-JP" altLang="en-US" smtClean="0"/>
              <a:t>2025/5/20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68B126-E0AA-4FAB-9C24-D9F0CB4D1EEA}" type="slidenum">
              <a:rPr kumimoji="1" lang="ja-JP" altLang="en-US" smtClean="0"/>
              <a:t>‹#›</a:t>
            </a:fld>
            <a:endParaRPr kumimoji="1" lang="ja-JP" altLang="en-US"/>
          </a:p>
        </p:txBody>
      </p:sp>
    </p:spTree>
    <p:extLst>
      <p:ext uri="{BB962C8B-B14F-4D97-AF65-F5344CB8AC3E}">
        <p14:creationId xmlns:p14="http://schemas.microsoft.com/office/powerpoint/2010/main" val="609666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39D18A7-07C6-43BC-AB42-41B12A940E18}" type="datetimeFigureOut">
              <a:rPr kumimoji="1" lang="ja-JP" altLang="en-US" smtClean="0"/>
              <a:t>2025/5/20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68B126-E0AA-4FAB-9C24-D9F0CB4D1EEA}" type="slidenum">
              <a:rPr kumimoji="1" lang="ja-JP" altLang="en-US" smtClean="0"/>
              <a:t>‹#›</a:t>
            </a:fld>
            <a:endParaRPr kumimoji="1" lang="ja-JP" altLang="en-US"/>
          </a:p>
        </p:txBody>
      </p:sp>
    </p:spTree>
    <p:extLst>
      <p:ext uri="{BB962C8B-B14F-4D97-AF65-F5344CB8AC3E}">
        <p14:creationId xmlns:p14="http://schemas.microsoft.com/office/powerpoint/2010/main" val="253506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39D18A7-07C6-43BC-AB42-41B12A940E18}" type="datetimeFigureOut">
              <a:rPr kumimoji="1" lang="ja-JP" altLang="en-US" smtClean="0"/>
              <a:t>2025/5/20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68B126-E0AA-4FAB-9C24-D9F0CB4D1EEA}" type="slidenum">
              <a:rPr kumimoji="1" lang="ja-JP" altLang="en-US" smtClean="0"/>
              <a:t>‹#›</a:t>
            </a:fld>
            <a:endParaRPr kumimoji="1" lang="ja-JP" altLang="en-US"/>
          </a:p>
        </p:txBody>
      </p:sp>
    </p:spTree>
    <p:extLst>
      <p:ext uri="{BB962C8B-B14F-4D97-AF65-F5344CB8AC3E}">
        <p14:creationId xmlns:p14="http://schemas.microsoft.com/office/powerpoint/2010/main" val="1914837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39D18A7-07C6-43BC-AB42-41B12A940E18}" type="datetimeFigureOut">
              <a:rPr kumimoji="1" lang="ja-JP" altLang="en-US" smtClean="0"/>
              <a:t>2025/5/20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68B126-E0AA-4FAB-9C24-D9F0CB4D1EEA}" type="slidenum">
              <a:rPr kumimoji="1" lang="ja-JP" altLang="en-US" smtClean="0"/>
              <a:t>‹#›</a:t>
            </a:fld>
            <a:endParaRPr kumimoji="1" lang="ja-JP" altLang="en-US"/>
          </a:p>
        </p:txBody>
      </p:sp>
    </p:spTree>
    <p:extLst>
      <p:ext uri="{BB962C8B-B14F-4D97-AF65-F5344CB8AC3E}">
        <p14:creationId xmlns:p14="http://schemas.microsoft.com/office/powerpoint/2010/main" val="94627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39D18A7-07C6-43BC-AB42-41B12A940E18}" type="datetimeFigureOut">
              <a:rPr kumimoji="1" lang="ja-JP" altLang="en-US" smtClean="0"/>
              <a:t>2025/5/20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968B126-E0AA-4FAB-9C24-D9F0CB4D1EEA}" type="slidenum">
              <a:rPr kumimoji="1" lang="ja-JP" altLang="en-US" smtClean="0"/>
              <a:t>‹#›</a:t>
            </a:fld>
            <a:endParaRPr kumimoji="1" lang="ja-JP" altLang="en-US"/>
          </a:p>
        </p:txBody>
      </p:sp>
    </p:spTree>
    <p:extLst>
      <p:ext uri="{BB962C8B-B14F-4D97-AF65-F5344CB8AC3E}">
        <p14:creationId xmlns:p14="http://schemas.microsoft.com/office/powerpoint/2010/main" val="1339256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39D18A7-07C6-43BC-AB42-41B12A940E18}" type="datetimeFigureOut">
              <a:rPr kumimoji="1" lang="ja-JP" altLang="en-US" smtClean="0"/>
              <a:t>2025/5/20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968B126-E0AA-4FAB-9C24-D9F0CB4D1EEA}" type="slidenum">
              <a:rPr kumimoji="1" lang="ja-JP" altLang="en-US" smtClean="0"/>
              <a:t>‹#›</a:t>
            </a:fld>
            <a:endParaRPr kumimoji="1" lang="ja-JP" altLang="en-US"/>
          </a:p>
        </p:txBody>
      </p:sp>
    </p:spTree>
    <p:extLst>
      <p:ext uri="{BB962C8B-B14F-4D97-AF65-F5344CB8AC3E}">
        <p14:creationId xmlns:p14="http://schemas.microsoft.com/office/powerpoint/2010/main" val="2690464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9D18A7-07C6-43BC-AB42-41B12A940E18}" type="datetimeFigureOut">
              <a:rPr kumimoji="1" lang="ja-JP" altLang="en-US" smtClean="0"/>
              <a:t>2025/5/20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968B126-E0AA-4FAB-9C24-D9F0CB4D1EEA}" type="slidenum">
              <a:rPr kumimoji="1" lang="ja-JP" altLang="en-US" smtClean="0"/>
              <a:t>‹#›</a:t>
            </a:fld>
            <a:endParaRPr kumimoji="1" lang="ja-JP" altLang="en-US"/>
          </a:p>
        </p:txBody>
      </p:sp>
    </p:spTree>
    <p:extLst>
      <p:ext uri="{BB962C8B-B14F-4D97-AF65-F5344CB8AC3E}">
        <p14:creationId xmlns:p14="http://schemas.microsoft.com/office/powerpoint/2010/main" val="1597738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39D18A7-07C6-43BC-AB42-41B12A940E18}" type="datetimeFigureOut">
              <a:rPr kumimoji="1" lang="ja-JP" altLang="en-US" smtClean="0"/>
              <a:t>2025/5/20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68B126-E0AA-4FAB-9C24-D9F0CB4D1EEA}" type="slidenum">
              <a:rPr kumimoji="1" lang="ja-JP" altLang="en-US" smtClean="0"/>
              <a:t>‹#›</a:t>
            </a:fld>
            <a:endParaRPr kumimoji="1" lang="ja-JP" altLang="en-US"/>
          </a:p>
        </p:txBody>
      </p:sp>
    </p:spTree>
    <p:extLst>
      <p:ext uri="{BB962C8B-B14F-4D97-AF65-F5344CB8AC3E}">
        <p14:creationId xmlns:p14="http://schemas.microsoft.com/office/powerpoint/2010/main" val="2307157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39D18A7-07C6-43BC-AB42-41B12A940E18}" type="datetimeFigureOut">
              <a:rPr kumimoji="1" lang="ja-JP" altLang="en-US" smtClean="0"/>
              <a:t>2025/5/20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68B126-E0AA-4FAB-9C24-D9F0CB4D1EEA}" type="slidenum">
              <a:rPr kumimoji="1" lang="ja-JP" altLang="en-US" smtClean="0"/>
              <a:t>‹#›</a:t>
            </a:fld>
            <a:endParaRPr kumimoji="1" lang="ja-JP" altLang="en-US"/>
          </a:p>
        </p:txBody>
      </p:sp>
    </p:spTree>
    <p:extLst>
      <p:ext uri="{BB962C8B-B14F-4D97-AF65-F5344CB8AC3E}">
        <p14:creationId xmlns:p14="http://schemas.microsoft.com/office/powerpoint/2010/main" val="2675060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39D18A7-07C6-43BC-AB42-41B12A940E18}" type="datetimeFigureOut">
              <a:rPr kumimoji="1" lang="ja-JP" altLang="en-US" smtClean="0"/>
              <a:t>2025/5/20</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968B126-E0AA-4FAB-9C24-D9F0CB4D1EEA}" type="slidenum">
              <a:rPr kumimoji="1" lang="ja-JP" altLang="en-US" smtClean="0"/>
              <a:t>‹#›</a:t>
            </a:fld>
            <a:endParaRPr kumimoji="1" lang="ja-JP" altLang="en-US"/>
          </a:p>
        </p:txBody>
      </p:sp>
    </p:spTree>
    <p:extLst>
      <p:ext uri="{BB962C8B-B14F-4D97-AF65-F5344CB8AC3E}">
        <p14:creationId xmlns:p14="http://schemas.microsoft.com/office/powerpoint/2010/main" val="1022268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1255B508-B173-4CB3-917A-2E0775CC1B96}"/>
              </a:ext>
            </a:extLst>
          </p:cNvPr>
          <p:cNvSpPr txBox="1"/>
          <p:nvPr/>
        </p:nvSpPr>
        <p:spPr>
          <a:xfrm>
            <a:off x="0" y="0"/>
            <a:ext cx="6858000" cy="307777"/>
          </a:xfrm>
          <a:prstGeom prst="rect">
            <a:avLst/>
          </a:prstGeom>
          <a:solidFill>
            <a:srgbClr val="00B0F0"/>
          </a:solidFill>
        </p:spPr>
        <p:txBody>
          <a:bodyPr wrap="square" rtlCol="0">
            <a:spAutoFit/>
          </a:bodyPr>
          <a:lstStyle/>
          <a:p>
            <a:r>
              <a:rPr kumimoji="1" lang="en-US" altLang="ja-JP" sz="1400" b="1" dirty="0">
                <a:solidFill>
                  <a:schemeClr val="bg1"/>
                </a:solidFill>
                <a:latin typeface="Meiryo UI" panose="020B0604030504040204" pitchFamily="50" charset="-128"/>
                <a:ea typeface="Meiryo UI" panose="020B0604030504040204" pitchFamily="50" charset="-128"/>
              </a:rPr>
              <a:t>【</a:t>
            </a:r>
            <a:r>
              <a:rPr kumimoji="1" lang="ja-JP" altLang="en-US" sz="1400" b="1" dirty="0">
                <a:solidFill>
                  <a:schemeClr val="bg1"/>
                </a:solidFill>
                <a:latin typeface="Meiryo UI" panose="020B0604030504040204" pitchFamily="50" charset="-128"/>
                <a:ea typeface="Meiryo UI" panose="020B0604030504040204" pitchFamily="50" charset="-128"/>
              </a:rPr>
              <a:t>様式</a:t>
            </a:r>
            <a:r>
              <a:rPr kumimoji="1" lang="en-US" altLang="ja-JP" sz="1400" b="1" dirty="0">
                <a:solidFill>
                  <a:schemeClr val="bg1"/>
                </a:solidFill>
                <a:latin typeface="Meiryo UI" panose="020B0604030504040204" pitchFamily="50" charset="-128"/>
                <a:ea typeface="Meiryo UI" panose="020B0604030504040204" pitchFamily="50" charset="-128"/>
              </a:rPr>
              <a:t>1-1】</a:t>
            </a:r>
            <a:r>
              <a:rPr kumimoji="1" lang="ja-JP" altLang="en-US" sz="1400" b="1" dirty="0">
                <a:solidFill>
                  <a:schemeClr val="bg1"/>
                </a:solidFill>
                <a:latin typeface="Meiryo UI" panose="020B0604030504040204" pitchFamily="50" charset="-128"/>
                <a:ea typeface="Meiryo UI" panose="020B0604030504040204" pitchFamily="50" charset="-128"/>
              </a:rPr>
              <a:t>　単位</a:t>
            </a:r>
            <a:r>
              <a:rPr kumimoji="1" lang="en-US" altLang="ja-JP" sz="1400" b="1" dirty="0">
                <a:solidFill>
                  <a:schemeClr val="bg1"/>
                </a:solidFill>
                <a:latin typeface="Meiryo UI" panose="020B0604030504040204" pitchFamily="50" charset="-128"/>
                <a:ea typeface="Meiryo UI" panose="020B0604030504040204" pitchFamily="50" charset="-128"/>
              </a:rPr>
              <a:t>PTA</a:t>
            </a:r>
            <a:r>
              <a:rPr kumimoji="1" lang="ja-JP" altLang="en-US" sz="1400" b="1" dirty="0">
                <a:solidFill>
                  <a:schemeClr val="bg1"/>
                </a:solidFill>
                <a:latin typeface="Meiryo UI" panose="020B0604030504040204" pitchFamily="50" charset="-128"/>
                <a:ea typeface="Meiryo UI" panose="020B0604030504040204" pitchFamily="50" charset="-128"/>
              </a:rPr>
              <a:t>　参加者リスト作成マニュアル</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0F113393-A884-4B79-9AA5-0D97BDE60974}"/>
              </a:ext>
            </a:extLst>
          </p:cNvPr>
          <p:cNvSpPr txBox="1"/>
          <p:nvPr/>
        </p:nvSpPr>
        <p:spPr>
          <a:xfrm>
            <a:off x="0" y="307777"/>
            <a:ext cx="4897495" cy="415498"/>
          </a:xfrm>
          <a:prstGeom prst="rect">
            <a:avLst/>
          </a:prstGeom>
          <a:noFill/>
        </p:spPr>
        <p:txBody>
          <a:bodyPr wrap="none" rtlCol="0">
            <a:spAutoFit/>
          </a:bodyPr>
          <a:lstStyle/>
          <a:p>
            <a:r>
              <a:rPr kumimoji="1" lang="en-US" altLang="ja-JP" sz="1050" b="1" dirty="0">
                <a:solidFill>
                  <a:srgbClr val="FF0000"/>
                </a:solidFill>
              </a:rPr>
              <a:t>Excel</a:t>
            </a:r>
            <a:r>
              <a:rPr kumimoji="1" lang="ja-JP" altLang="en-US" sz="1050" b="1" dirty="0">
                <a:solidFill>
                  <a:srgbClr val="FF0000"/>
                </a:solidFill>
              </a:rPr>
              <a:t>シートは必要情報をすべて表示しております。</a:t>
            </a:r>
            <a:endParaRPr kumimoji="1" lang="en-US" altLang="ja-JP" sz="1050" b="1" dirty="0">
              <a:solidFill>
                <a:srgbClr val="FF0000"/>
              </a:solidFill>
            </a:endParaRPr>
          </a:p>
          <a:p>
            <a:r>
              <a:rPr kumimoji="1" lang="ja-JP" altLang="en-US" sz="1050" b="1" dirty="0">
                <a:solidFill>
                  <a:srgbClr val="FF0000"/>
                </a:solidFill>
              </a:rPr>
              <a:t>セルは結合・挿入せず、そのままご記入いただきますようお願いいたします。</a:t>
            </a:r>
          </a:p>
        </p:txBody>
      </p:sp>
      <p:sp>
        <p:nvSpPr>
          <p:cNvPr id="8" name="テキスト ボックス 7">
            <a:extLst>
              <a:ext uri="{FF2B5EF4-FFF2-40B4-BE49-F238E27FC236}">
                <a16:creationId xmlns:a16="http://schemas.microsoft.com/office/drawing/2014/main" id="{31314AD7-54C6-4947-A480-C4D41E315567}"/>
              </a:ext>
            </a:extLst>
          </p:cNvPr>
          <p:cNvSpPr txBox="1"/>
          <p:nvPr/>
        </p:nvSpPr>
        <p:spPr>
          <a:xfrm>
            <a:off x="10194" y="765594"/>
            <a:ext cx="6847805" cy="276999"/>
          </a:xfrm>
          <a:prstGeom prst="rect">
            <a:avLst/>
          </a:prstGeom>
          <a:solidFill>
            <a:schemeClr val="tx2">
              <a:lumMod val="20000"/>
              <a:lumOff val="80000"/>
            </a:schemeClr>
          </a:solid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１．入力方法</a:t>
            </a:r>
            <a:endParaRPr kumimoji="1" lang="en-US" altLang="ja-JP" sz="1200"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A037AAAA-905C-435A-AA0D-7C7E98990511}"/>
              </a:ext>
            </a:extLst>
          </p:cNvPr>
          <p:cNvSpPr txBox="1"/>
          <p:nvPr/>
        </p:nvSpPr>
        <p:spPr>
          <a:xfrm>
            <a:off x="132902" y="1042593"/>
            <a:ext cx="4365298" cy="507831"/>
          </a:xfrm>
          <a:prstGeom prst="rect">
            <a:avLst/>
          </a:prstGeom>
          <a:noFill/>
        </p:spPr>
        <p:txBody>
          <a:bodyPr wrap="none" rtlCol="0">
            <a:spAutoFit/>
          </a:bodyPr>
          <a:lstStyle/>
          <a:p>
            <a:r>
              <a:rPr kumimoji="1" lang="en-US" altLang="ja-JP" sz="900" dirty="0"/>
              <a:t>1</a:t>
            </a:r>
            <a:r>
              <a:rPr kumimoji="1" lang="ja-JP" altLang="en-US" sz="900" dirty="0"/>
              <a:t>シートで</a:t>
            </a:r>
            <a:r>
              <a:rPr kumimoji="1" lang="en-US" altLang="ja-JP" sz="900" dirty="0"/>
              <a:t>100</a:t>
            </a:r>
            <a:r>
              <a:rPr kumimoji="1" lang="ja-JP" altLang="en-US" sz="900" dirty="0"/>
              <a:t>名分のリストが作成できます。</a:t>
            </a:r>
            <a:endParaRPr kumimoji="1" lang="en-US" altLang="ja-JP" sz="900" dirty="0"/>
          </a:p>
          <a:p>
            <a:r>
              <a:rPr kumimoji="1" lang="en-US" altLang="ja-JP" sz="900" dirty="0"/>
              <a:t>【</a:t>
            </a:r>
            <a:r>
              <a:rPr kumimoji="1" lang="ja-JP" altLang="en-US" sz="900" dirty="0"/>
              <a:t>様式</a:t>
            </a:r>
            <a:r>
              <a:rPr kumimoji="1" lang="en-US" altLang="ja-JP" sz="900" dirty="0"/>
              <a:t>1-1】</a:t>
            </a:r>
            <a:r>
              <a:rPr kumimoji="1" lang="ja-JP" altLang="en-US" sz="900" dirty="0"/>
              <a:t>単位</a:t>
            </a:r>
            <a:r>
              <a:rPr kumimoji="1" lang="en-US" altLang="ja-JP" sz="900" dirty="0"/>
              <a:t>PTA </a:t>
            </a:r>
            <a:r>
              <a:rPr kumimoji="1" lang="ja-JP" altLang="en-US" sz="900" dirty="0"/>
              <a:t>の黄色いセルにご入力ください。</a:t>
            </a:r>
            <a:endParaRPr kumimoji="1" lang="en-US" altLang="ja-JP" sz="900" dirty="0"/>
          </a:p>
          <a:p>
            <a:r>
              <a:rPr kumimoji="1" lang="ja-JP" altLang="en-US" sz="900" dirty="0"/>
              <a:t>　 </a:t>
            </a:r>
            <a:r>
              <a:rPr kumimoji="1" lang="en-US" altLang="ja-JP" sz="900" dirty="0"/>
              <a:t>※</a:t>
            </a:r>
            <a:r>
              <a:rPr kumimoji="1" lang="ja-JP" altLang="en-US" sz="900" dirty="0"/>
              <a:t>水色のセルには計算式が入っているため、入力されないようお願いします。</a:t>
            </a:r>
            <a:endParaRPr kumimoji="1" lang="en-US" altLang="ja-JP" sz="900" dirty="0"/>
          </a:p>
        </p:txBody>
      </p:sp>
      <p:sp>
        <p:nvSpPr>
          <p:cNvPr id="10" name="テキスト ボックス 9">
            <a:extLst>
              <a:ext uri="{FF2B5EF4-FFF2-40B4-BE49-F238E27FC236}">
                <a16:creationId xmlns:a16="http://schemas.microsoft.com/office/drawing/2014/main" id="{A4A0DC0C-D855-4877-8870-9680ECAEBC44}"/>
              </a:ext>
            </a:extLst>
          </p:cNvPr>
          <p:cNvSpPr txBox="1"/>
          <p:nvPr/>
        </p:nvSpPr>
        <p:spPr>
          <a:xfrm>
            <a:off x="10195" y="1544666"/>
            <a:ext cx="1338828" cy="230832"/>
          </a:xfrm>
          <a:prstGeom prst="rect">
            <a:avLst/>
          </a:prstGeom>
          <a:noFill/>
        </p:spPr>
        <p:txBody>
          <a:bodyPr wrap="none" rtlCol="0">
            <a:spAutoFit/>
          </a:bodyPr>
          <a:lstStyle/>
          <a:p>
            <a:r>
              <a:rPr kumimoji="1" lang="ja-JP" altLang="en-US" sz="900" b="1" dirty="0"/>
              <a:t>①「団体情報」の入力</a:t>
            </a:r>
            <a:endParaRPr kumimoji="1" lang="en-US" altLang="ja-JP" sz="900" b="1" dirty="0"/>
          </a:p>
        </p:txBody>
      </p:sp>
      <p:sp>
        <p:nvSpPr>
          <p:cNvPr id="14" name="テキスト ボックス 13">
            <a:extLst>
              <a:ext uri="{FF2B5EF4-FFF2-40B4-BE49-F238E27FC236}">
                <a16:creationId xmlns:a16="http://schemas.microsoft.com/office/drawing/2014/main" id="{50F9D054-BB67-49F3-B1B2-205FC8097F05}"/>
              </a:ext>
            </a:extLst>
          </p:cNvPr>
          <p:cNvSpPr txBox="1"/>
          <p:nvPr/>
        </p:nvSpPr>
        <p:spPr>
          <a:xfrm>
            <a:off x="10195" y="2732384"/>
            <a:ext cx="6137031" cy="230832"/>
          </a:xfrm>
          <a:prstGeom prst="rect">
            <a:avLst/>
          </a:prstGeom>
          <a:noFill/>
        </p:spPr>
        <p:txBody>
          <a:bodyPr wrap="square" rtlCol="0">
            <a:spAutoFit/>
          </a:bodyPr>
          <a:lstStyle/>
          <a:p>
            <a:r>
              <a:rPr kumimoji="1" lang="ja-JP" altLang="en-US" sz="900" b="1" dirty="0"/>
              <a:t>②「単位</a:t>
            </a:r>
            <a:r>
              <a:rPr kumimoji="1" lang="en-US" altLang="ja-JP" sz="900" b="1" dirty="0"/>
              <a:t>PTA</a:t>
            </a:r>
            <a:r>
              <a:rPr kumimoji="1" lang="ja-JP" altLang="en-US" sz="900" b="1" dirty="0"/>
              <a:t>参加申込」の入力</a:t>
            </a:r>
            <a:endParaRPr kumimoji="1" lang="en-US" altLang="ja-JP" sz="900" b="1" dirty="0"/>
          </a:p>
        </p:txBody>
      </p:sp>
      <p:sp>
        <p:nvSpPr>
          <p:cNvPr id="16" name="テキスト ボックス 15">
            <a:extLst>
              <a:ext uri="{FF2B5EF4-FFF2-40B4-BE49-F238E27FC236}">
                <a16:creationId xmlns:a16="http://schemas.microsoft.com/office/drawing/2014/main" id="{6273FD65-DA37-4119-8F15-F6569B7E22A8}"/>
              </a:ext>
            </a:extLst>
          </p:cNvPr>
          <p:cNvSpPr txBox="1"/>
          <p:nvPr/>
        </p:nvSpPr>
        <p:spPr>
          <a:xfrm>
            <a:off x="132902" y="3507906"/>
            <a:ext cx="5493812" cy="784830"/>
          </a:xfrm>
          <a:prstGeom prst="rect">
            <a:avLst/>
          </a:prstGeom>
          <a:noFill/>
        </p:spPr>
        <p:txBody>
          <a:bodyPr wrap="none" rtlCol="0">
            <a:spAutoFit/>
          </a:bodyPr>
          <a:lstStyle/>
          <a:p>
            <a:r>
              <a:rPr kumimoji="1" lang="ja-JP" altLang="en-US" sz="900" dirty="0"/>
              <a:t>・本大会では参加者の皆様方へ、参加</a:t>
            </a:r>
            <a:r>
              <a:rPr kumimoji="1" lang="en-US" altLang="ja-JP" sz="900" dirty="0"/>
              <a:t>QR</a:t>
            </a:r>
            <a:r>
              <a:rPr kumimoji="1" lang="ja-JP" altLang="en-US" sz="900" dirty="0"/>
              <a:t>コード等をメールにて直接連絡いたします。</a:t>
            </a:r>
            <a:endParaRPr kumimoji="1" lang="en-US" altLang="ja-JP" sz="900" dirty="0"/>
          </a:p>
          <a:p>
            <a:r>
              <a:rPr kumimoji="1" lang="ja-JP" altLang="en-US" sz="900" dirty="0"/>
              <a:t>　メールアドレスは間違いの無いよう、必ずご入力をお願いいたします。</a:t>
            </a:r>
            <a:endParaRPr kumimoji="1" lang="en-US" altLang="ja-JP" sz="900" dirty="0"/>
          </a:p>
          <a:p>
            <a:r>
              <a:rPr kumimoji="1" lang="ja-JP" altLang="en-US" sz="900" dirty="0"/>
              <a:t>・宿泊、シャトルバスのお申込につきましては、</a:t>
            </a:r>
            <a:r>
              <a:rPr kumimoji="1" lang="en-US" altLang="ja-JP" sz="900" dirty="0"/>
              <a:t>HP</a:t>
            </a:r>
            <a:r>
              <a:rPr kumimoji="1" lang="ja-JP" altLang="en-US" sz="900" dirty="0"/>
              <a:t>記載のお申込番号をご確認ください。</a:t>
            </a:r>
            <a:endParaRPr kumimoji="1" lang="en-US" altLang="ja-JP" sz="900" dirty="0"/>
          </a:p>
          <a:p>
            <a:r>
              <a:rPr kumimoji="1" lang="ja-JP" altLang="en-US" sz="900" dirty="0"/>
              <a:t>・２日目に、１日目と異なる会場での参加をご希望の場合は、備考欄より希望会場をご選択ください。</a:t>
            </a:r>
            <a:endParaRPr kumimoji="1" lang="en-US" altLang="ja-JP" sz="900" dirty="0"/>
          </a:p>
          <a:p>
            <a:r>
              <a:rPr kumimoji="1" lang="ja-JP" altLang="en-US" sz="900" dirty="0"/>
              <a:t>　なお、石川県立音楽堂（特１、特２）は座席数とセキュリティの観点よりお選びいただけません。</a:t>
            </a:r>
            <a:endParaRPr kumimoji="1" lang="en-US" altLang="ja-JP" sz="900" dirty="0"/>
          </a:p>
        </p:txBody>
      </p:sp>
      <p:sp>
        <p:nvSpPr>
          <p:cNvPr id="17" name="テキスト ボックス 16">
            <a:extLst>
              <a:ext uri="{FF2B5EF4-FFF2-40B4-BE49-F238E27FC236}">
                <a16:creationId xmlns:a16="http://schemas.microsoft.com/office/drawing/2014/main" id="{8BFB2F77-4582-404D-9922-9864607B77C0}"/>
              </a:ext>
            </a:extLst>
          </p:cNvPr>
          <p:cNvSpPr txBox="1"/>
          <p:nvPr/>
        </p:nvSpPr>
        <p:spPr>
          <a:xfrm>
            <a:off x="10195" y="4427698"/>
            <a:ext cx="6847804" cy="276999"/>
          </a:xfrm>
          <a:prstGeom prst="rect">
            <a:avLst/>
          </a:prstGeom>
          <a:solidFill>
            <a:schemeClr val="tx2">
              <a:lumMod val="20000"/>
              <a:lumOff val="80000"/>
            </a:schemeClr>
          </a:solid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２．</a:t>
            </a:r>
            <a:r>
              <a:rPr kumimoji="1" lang="en-US" altLang="ja-JP" sz="1200" b="1" dirty="0">
                <a:latin typeface="Meiryo UI" panose="020B0604030504040204" pitchFamily="50" charset="-128"/>
                <a:ea typeface="Meiryo UI" panose="020B0604030504040204" pitchFamily="50" charset="-128"/>
              </a:rPr>
              <a:t>Excel</a:t>
            </a:r>
            <a:r>
              <a:rPr kumimoji="1" lang="ja-JP" altLang="en-US" sz="1200" b="1" dirty="0">
                <a:latin typeface="Meiryo UI" panose="020B0604030504040204" pitchFamily="50" charset="-128"/>
                <a:ea typeface="Meiryo UI" panose="020B0604030504040204" pitchFamily="50" charset="-128"/>
              </a:rPr>
              <a:t>ファイルの送付</a:t>
            </a:r>
            <a:endParaRPr kumimoji="1" lang="en-US" altLang="ja-JP" sz="1200" b="1"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9DA7CEBB-328C-4DA2-87A8-36024BB1CF28}"/>
              </a:ext>
            </a:extLst>
          </p:cNvPr>
          <p:cNvSpPr txBox="1"/>
          <p:nvPr/>
        </p:nvSpPr>
        <p:spPr>
          <a:xfrm>
            <a:off x="132902" y="4704697"/>
            <a:ext cx="5684569" cy="877163"/>
          </a:xfrm>
          <a:prstGeom prst="rect">
            <a:avLst/>
          </a:prstGeom>
          <a:noFill/>
        </p:spPr>
        <p:txBody>
          <a:bodyPr wrap="none" rtlCol="0">
            <a:spAutoFit/>
          </a:bodyPr>
          <a:lstStyle/>
          <a:p>
            <a:r>
              <a:rPr kumimoji="1" lang="ja-JP" altLang="en-US" sz="900" dirty="0"/>
              <a:t>①ファイル名は 単位</a:t>
            </a:r>
            <a:r>
              <a:rPr kumimoji="1" lang="en-US" altLang="ja-JP" sz="900" dirty="0"/>
              <a:t>PTA</a:t>
            </a:r>
            <a:r>
              <a:rPr kumimoji="1" lang="ja-JP" altLang="en-US" sz="900" dirty="0"/>
              <a:t>名 としてください（記入例では「日旅中学校」）</a:t>
            </a:r>
            <a:endParaRPr kumimoji="1" lang="en-US" altLang="ja-JP" sz="900" dirty="0"/>
          </a:p>
          <a:p>
            <a:endParaRPr kumimoji="1" lang="en-US" altLang="ja-JP" sz="300" dirty="0"/>
          </a:p>
          <a:p>
            <a:r>
              <a:rPr kumimoji="1" lang="ja-JP" altLang="en-US" sz="900" dirty="0"/>
              <a:t>②所属の郡市</a:t>
            </a:r>
            <a:r>
              <a:rPr kumimoji="1" lang="en-US" altLang="ja-JP" sz="900" dirty="0"/>
              <a:t>PTA</a:t>
            </a:r>
            <a:r>
              <a:rPr kumimoji="1" lang="ja-JP" altLang="en-US" sz="900" dirty="0"/>
              <a:t>のご担当者宛にお送りください。</a:t>
            </a:r>
            <a:endParaRPr kumimoji="1" lang="en-US" altLang="ja-JP" sz="900" dirty="0"/>
          </a:p>
          <a:p>
            <a:endParaRPr kumimoji="1" lang="en-US" altLang="ja-JP" sz="300" dirty="0"/>
          </a:p>
          <a:p>
            <a:r>
              <a:rPr kumimoji="1" lang="ja-JP" altLang="en-US" sz="900" dirty="0"/>
              <a:t>③送付する際は</a:t>
            </a:r>
            <a:r>
              <a:rPr kumimoji="1" lang="en-US" altLang="ja-JP" sz="900" dirty="0"/>
              <a:t>Excel</a:t>
            </a:r>
            <a:r>
              <a:rPr kumimoji="1" lang="ja-JP" altLang="en-US" sz="900" dirty="0"/>
              <a:t>データのままお送りください（</a:t>
            </a:r>
            <a:r>
              <a:rPr kumimoji="1" lang="en-US" altLang="ja-JP" sz="900" dirty="0"/>
              <a:t>PDF</a:t>
            </a:r>
            <a:r>
              <a:rPr kumimoji="1" lang="ja-JP" altLang="en-US" sz="900" dirty="0"/>
              <a:t>等にファイル変換されないようご注意ください）　</a:t>
            </a:r>
            <a:endParaRPr kumimoji="1" lang="en-US" altLang="ja-JP" sz="900" dirty="0"/>
          </a:p>
          <a:p>
            <a:r>
              <a:rPr kumimoji="1" lang="ja-JP" altLang="en-US" sz="900" dirty="0"/>
              <a:t>　</a:t>
            </a:r>
            <a:r>
              <a:rPr kumimoji="1" lang="ja-JP" altLang="en-US" sz="900" dirty="0">
                <a:solidFill>
                  <a:srgbClr val="FF0000"/>
                </a:solidFill>
              </a:rPr>
              <a:t>★個人情報保護の観点より、ファイルにはパスワード（任意）をおかけください。</a:t>
            </a:r>
            <a:endParaRPr kumimoji="1" lang="en-US" altLang="ja-JP" sz="900" dirty="0">
              <a:solidFill>
                <a:srgbClr val="FF0000"/>
              </a:solidFill>
            </a:endParaRPr>
          </a:p>
          <a:p>
            <a:r>
              <a:rPr kumimoji="1" lang="ja-JP" altLang="en-US" sz="900" dirty="0">
                <a:solidFill>
                  <a:srgbClr val="FF0000"/>
                </a:solidFill>
              </a:rPr>
              <a:t>　　メール送信の際はファイル送信後に、別メールにてパスワードをお送りください。</a:t>
            </a:r>
            <a:endParaRPr kumimoji="1" lang="en-US" altLang="ja-JP" sz="900" dirty="0">
              <a:solidFill>
                <a:srgbClr val="FF0000"/>
              </a:solidFill>
            </a:endParaRPr>
          </a:p>
        </p:txBody>
      </p:sp>
      <p:sp>
        <p:nvSpPr>
          <p:cNvPr id="20" name="テキスト ボックス 19">
            <a:extLst>
              <a:ext uri="{FF2B5EF4-FFF2-40B4-BE49-F238E27FC236}">
                <a16:creationId xmlns:a16="http://schemas.microsoft.com/office/drawing/2014/main" id="{63061797-EC3B-4158-829C-F076236FBA8A}"/>
              </a:ext>
            </a:extLst>
          </p:cNvPr>
          <p:cNvSpPr txBox="1"/>
          <p:nvPr/>
        </p:nvSpPr>
        <p:spPr>
          <a:xfrm>
            <a:off x="10195" y="5782930"/>
            <a:ext cx="6847804" cy="276999"/>
          </a:xfrm>
          <a:prstGeom prst="rect">
            <a:avLst/>
          </a:prstGeom>
          <a:solidFill>
            <a:schemeClr val="tx2">
              <a:lumMod val="20000"/>
              <a:lumOff val="80000"/>
            </a:schemeClr>
          </a:solid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３．</a:t>
            </a:r>
            <a:r>
              <a:rPr kumimoji="1" lang="en-US" altLang="ja-JP" sz="1200" b="1" dirty="0">
                <a:latin typeface="Meiryo UI" panose="020B0604030504040204" pitchFamily="50" charset="-128"/>
                <a:ea typeface="Meiryo UI" panose="020B0604030504040204" pitchFamily="50" charset="-128"/>
              </a:rPr>
              <a:t>1</a:t>
            </a:r>
            <a:r>
              <a:rPr kumimoji="1" lang="ja-JP" altLang="en-US" sz="1200" b="1" dirty="0">
                <a:latin typeface="Meiryo UI" panose="020B0604030504040204" pitchFamily="50" charset="-128"/>
                <a:ea typeface="Meiryo UI" panose="020B0604030504040204" pitchFamily="50" charset="-128"/>
              </a:rPr>
              <a:t>回目送付後の変更・取消について</a:t>
            </a:r>
            <a:endParaRPr kumimoji="1" lang="en-US" altLang="ja-JP" sz="1200" b="1"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01A6797F-5989-455A-9D61-13621423675D}"/>
              </a:ext>
            </a:extLst>
          </p:cNvPr>
          <p:cNvSpPr txBox="1"/>
          <p:nvPr/>
        </p:nvSpPr>
        <p:spPr>
          <a:xfrm>
            <a:off x="132902" y="6059929"/>
            <a:ext cx="5759910" cy="1569660"/>
          </a:xfrm>
          <a:prstGeom prst="rect">
            <a:avLst/>
          </a:prstGeom>
          <a:noFill/>
        </p:spPr>
        <p:txBody>
          <a:bodyPr wrap="none" rtlCol="0">
            <a:spAutoFit/>
          </a:bodyPr>
          <a:lstStyle/>
          <a:p>
            <a:r>
              <a:rPr kumimoji="1" lang="ja-JP" altLang="en-US" sz="900" dirty="0"/>
              <a:t>①</a:t>
            </a:r>
            <a:r>
              <a:rPr kumimoji="1" lang="en-US" altLang="ja-JP" sz="900" dirty="0"/>
              <a:t>1</a:t>
            </a:r>
            <a:r>
              <a:rPr kumimoji="1" lang="ja-JP" altLang="en-US" sz="900" dirty="0"/>
              <a:t>回目送付後に、変更や取消があった場合は、</a:t>
            </a:r>
            <a:endParaRPr kumimoji="1" lang="en-US" altLang="ja-JP" sz="900" dirty="0"/>
          </a:p>
          <a:p>
            <a:r>
              <a:rPr kumimoji="1" lang="ja-JP" altLang="en-US" sz="900" dirty="0"/>
              <a:t>　</a:t>
            </a:r>
            <a:r>
              <a:rPr kumimoji="1" lang="ja-JP" altLang="en-US" sz="900" dirty="0">
                <a:solidFill>
                  <a:srgbClr val="0070C0"/>
                </a:solidFill>
              </a:rPr>
              <a:t>＜追加の場合＞</a:t>
            </a:r>
            <a:r>
              <a:rPr kumimoji="1" lang="ja-JP" altLang="en-US" sz="900" dirty="0"/>
              <a:t>最後の方の次の行に追加入力し、そのセルを</a:t>
            </a:r>
            <a:r>
              <a:rPr kumimoji="1" lang="ja-JP" altLang="en-US" sz="900" dirty="0">
                <a:solidFill>
                  <a:srgbClr val="0070C0"/>
                </a:solidFill>
              </a:rPr>
              <a:t>青色</a:t>
            </a:r>
            <a:r>
              <a:rPr kumimoji="1" lang="ja-JP" altLang="en-US" sz="900" dirty="0"/>
              <a:t>で塗りつぶしてください。</a:t>
            </a:r>
            <a:endParaRPr kumimoji="1" lang="en-US" altLang="ja-JP" sz="900" dirty="0"/>
          </a:p>
          <a:p>
            <a:r>
              <a:rPr kumimoji="1" lang="ja-JP" altLang="en-US" sz="900" dirty="0"/>
              <a:t>　</a:t>
            </a:r>
            <a:r>
              <a:rPr kumimoji="1" lang="ja-JP" altLang="en-US" sz="900" dirty="0">
                <a:solidFill>
                  <a:srgbClr val="00B050"/>
                </a:solidFill>
              </a:rPr>
              <a:t>＜変更の場合＞</a:t>
            </a:r>
            <a:r>
              <a:rPr kumimoji="1" lang="ja-JP" altLang="en-US" sz="900" dirty="0"/>
              <a:t>変更箇所を修正（上書き）し、そのセルを</a:t>
            </a:r>
            <a:r>
              <a:rPr kumimoji="1" lang="ja-JP" altLang="en-US" sz="900" dirty="0">
                <a:solidFill>
                  <a:srgbClr val="00B050"/>
                </a:solidFill>
              </a:rPr>
              <a:t>緑色</a:t>
            </a:r>
            <a:r>
              <a:rPr kumimoji="1" lang="ja-JP" altLang="en-US" sz="900" dirty="0"/>
              <a:t>で塗りつぶしてください。</a:t>
            </a:r>
            <a:endParaRPr kumimoji="1" lang="en-US" altLang="ja-JP" sz="900" dirty="0"/>
          </a:p>
          <a:p>
            <a:r>
              <a:rPr kumimoji="1" lang="ja-JP" altLang="en-US" sz="900" dirty="0"/>
              <a:t>　</a:t>
            </a:r>
            <a:r>
              <a:rPr kumimoji="1" lang="ja-JP" altLang="en-US" sz="900" dirty="0">
                <a:solidFill>
                  <a:srgbClr val="FF0000"/>
                </a:solidFill>
              </a:rPr>
              <a:t>＜取消の場合＞</a:t>
            </a:r>
            <a:r>
              <a:rPr kumimoji="1" lang="ja-JP" altLang="en-US" sz="900" dirty="0"/>
              <a:t>取消者の行を</a:t>
            </a:r>
            <a:r>
              <a:rPr kumimoji="1" lang="ja-JP" altLang="en-US" sz="900" dirty="0">
                <a:solidFill>
                  <a:srgbClr val="FF0000"/>
                </a:solidFill>
              </a:rPr>
              <a:t>赤色</a:t>
            </a:r>
            <a:r>
              <a:rPr kumimoji="1" lang="ja-JP" altLang="en-US" sz="900" dirty="0"/>
              <a:t>で塗りつぶしてください（データは削除しないようにお願いします）</a:t>
            </a:r>
            <a:endParaRPr kumimoji="1" lang="en-US" altLang="ja-JP" sz="900" dirty="0"/>
          </a:p>
          <a:p>
            <a:r>
              <a:rPr kumimoji="1" lang="ja-JP" altLang="en-US" sz="900" dirty="0"/>
              <a:t>　★</a:t>
            </a:r>
            <a:r>
              <a:rPr kumimoji="1" lang="en-US" altLang="ja-JP" sz="900" dirty="0"/>
              <a:t>【</a:t>
            </a:r>
            <a:r>
              <a:rPr kumimoji="1" lang="en-US" altLang="ja-JP" sz="900" dirty="0">
                <a:latin typeface="ＭＳ ゴシック" panose="020B0609070205080204" pitchFamily="49" charset="-128"/>
                <a:ea typeface="ＭＳ ゴシック" panose="020B0609070205080204" pitchFamily="49" charset="-128"/>
              </a:rPr>
              <a:t>G2</a:t>
            </a:r>
            <a:r>
              <a:rPr kumimoji="1" lang="en-US" altLang="ja-JP" sz="900" dirty="0"/>
              <a:t>】</a:t>
            </a:r>
            <a:r>
              <a:rPr kumimoji="1" lang="ja-JP" altLang="en-US" sz="900" dirty="0"/>
              <a:t>セル「送信回数」をその都度変更いただきますようお願いします。</a:t>
            </a:r>
            <a:endParaRPr kumimoji="1" lang="en-US" altLang="ja-JP" sz="900" dirty="0"/>
          </a:p>
          <a:p>
            <a:endParaRPr kumimoji="1" lang="en-US" altLang="ja-JP" sz="300" dirty="0"/>
          </a:p>
          <a:p>
            <a:r>
              <a:rPr kumimoji="1" lang="ja-JP" altLang="en-US" sz="900" dirty="0"/>
              <a:t>②参加者数が</a:t>
            </a:r>
            <a:r>
              <a:rPr kumimoji="1" lang="en-US" altLang="ja-JP" sz="900" dirty="0"/>
              <a:t>100</a:t>
            </a:r>
            <a:r>
              <a:rPr kumimoji="1" lang="ja-JP" altLang="en-US" sz="900" dirty="0"/>
              <a:t>名を超える場合、</a:t>
            </a:r>
            <a:r>
              <a:rPr kumimoji="1" lang="en-US" altLang="ja-JP" sz="900" dirty="0"/>
              <a:t>【</a:t>
            </a:r>
            <a:r>
              <a:rPr kumimoji="1" lang="ja-JP" altLang="en-US" sz="900" dirty="0"/>
              <a:t>様式</a:t>
            </a:r>
            <a:r>
              <a:rPr kumimoji="1" lang="en-US" altLang="ja-JP" sz="900" dirty="0"/>
              <a:t>1-1】</a:t>
            </a:r>
            <a:r>
              <a:rPr kumimoji="1" lang="ja-JP" altLang="en-US" sz="900" dirty="0"/>
              <a:t>の</a:t>
            </a:r>
            <a:r>
              <a:rPr kumimoji="1" lang="en-US" altLang="ja-JP" sz="900" dirty="0"/>
              <a:t>2</a:t>
            </a:r>
            <a:r>
              <a:rPr kumimoji="1" lang="ja-JP" altLang="en-US" sz="900" dirty="0"/>
              <a:t>つ目のファイルを作成し、追加人数分をご記入ください。</a:t>
            </a:r>
            <a:endParaRPr kumimoji="1" lang="en-US" altLang="ja-JP" sz="900" dirty="0"/>
          </a:p>
          <a:p>
            <a:r>
              <a:rPr kumimoji="1" lang="ja-JP" altLang="en-US" sz="900" dirty="0"/>
              <a:t>　★</a:t>
            </a:r>
            <a:r>
              <a:rPr kumimoji="1" lang="en-US" altLang="ja-JP" sz="900" dirty="0"/>
              <a:t>1</a:t>
            </a:r>
            <a:r>
              <a:rPr kumimoji="1" lang="ja-JP" altLang="en-US" sz="900" dirty="0"/>
              <a:t>つのシートに行を追加されないようご注意ください。</a:t>
            </a:r>
            <a:endParaRPr kumimoji="1" lang="en-US" altLang="ja-JP" sz="900" dirty="0"/>
          </a:p>
          <a:p>
            <a:endParaRPr kumimoji="1" lang="en-US" altLang="ja-JP" sz="300" dirty="0"/>
          </a:p>
          <a:p>
            <a:r>
              <a:rPr kumimoji="1" lang="ja-JP" altLang="en-US" sz="900" dirty="0"/>
              <a:t>③上記「２．</a:t>
            </a:r>
            <a:r>
              <a:rPr kumimoji="1" lang="en-US" altLang="ja-JP" sz="900" dirty="0"/>
              <a:t>Excel</a:t>
            </a:r>
            <a:r>
              <a:rPr kumimoji="1" lang="ja-JP" altLang="en-US" sz="900" dirty="0"/>
              <a:t>ファイルの送付」の手順にて、</a:t>
            </a:r>
            <a:r>
              <a:rPr kumimoji="1" lang="ja-JP" altLang="en-US" sz="900" b="1" dirty="0"/>
              <a:t>所属の郡市</a:t>
            </a:r>
            <a:r>
              <a:rPr kumimoji="1" lang="en-US" altLang="ja-JP" sz="900" b="1" dirty="0"/>
              <a:t>PTA</a:t>
            </a:r>
            <a:r>
              <a:rPr kumimoji="1" lang="ja-JP" altLang="en-US" sz="900" b="1" dirty="0"/>
              <a:t>のご担当者 </a:t>
            </a:r>
            <a:r>
              <a:rPr kumimoji="1" lang="ja-JP" altLang="en-US" sz="900" dirty="0"/>
              <a:t>宛にお送りください。</a:t>
            </a:r>
            <a:endParaRPr kumimoji="1" lang="en-US" altLang="ja-JP" sz="900" dirty="0"/>
          </a:p>
          <a:p>
            <a:endParaRPr kumimoji="1" lang="en-US" altLang="ja-JP" sz="900" dirty="0"/>
          </a:p>
          <a:p>
            <a:r>
              <a:rPr kumimoji="1" lang="en-US" altLang="ja-JP" sz="900" dirty="0"/>
              <a:t>※</a:t>
            </a:r>
            <a:r>
              <a:rPr kumimoji="1" lang="ja-JP" altLang="en-US" sz="900" dirty="0"/>
              <a:t>上記連絡方法はあくまでも一例です。事務局間で取り決めがある場合は、その方法に従ってください。</a:t>
            </a:r>
            <a:endParaRPr kumimoji="1" lang="en-US" altLang="ja-JP" sz="900" dirty="0"/>
          </a:p>
        </p:txBody>
      </p:sp>
      <p:pic>
        <p:nvPicPr>
          <p:cNvPr id="3" name="図 2">
            <a:extLst>
              <a:ext uri="{FF2B5EF4-FFF2-40B4-BE49-F238E27FC236}">
                <a16:creationId xmlns:a16="http://schemas.microsoft.com/office/drawing/2014/main" id="{1DC796AE-7498-447A-ACDE-26626E570856}"/>
              </a:ext>
            </a:extLst>
          </p:cNvPr>
          <p:cNvPicPr>
            <a:picLocks noChangeAspect="1"/>
          </p:cNvPicPr>
          <p:nvPr/>
        </p:nvPicPr>
        <p:blipFill>
          <a:blip r:embed="rId2"/>
          <a:stretch>
            <a:fillRect/>
          </a:stretch>
        </p:blipFill>
        <p:spPr>
          <a:xfrm>
            <a:off x="132901" y="1839086"/>
            <a:ext cx="3385348" cy="893298"/>
          </a:xfrm>
          <a:prstGeom prst="rect">
            <a:avLst/>
          </a:prstGeom>
        </p:spPr>
      </p:pic>
      <p:pic>
        <p:nvPicPr>
          <p:cNvPr id="4" name="図 3">
            <a:extLst>
              <a:ext uri="{FF2B5EF4-FFF2-40B4-BE49-F238E27FC236}">
                <a16:creationId xmlns:a16="http://schemas.microsoft.com/office/drawing/2014/main" id="{618765AF-96A5-4FD9-A411-FDA1DCE220B0}"/>
              </a:ext>
            </a:extLst>
          </p:cNvPr>
          <p:cNvPicPr>
            <a:picLocks noChangeAspect="1"/>
          </p:cNvPicPr>
          <p:nvPr/>
        </p:nvPicPr>
        <p:blipFill>
          <a:blip r:embed="rId3"/>
          <a:stretch>
            <a:fillRect/>
          </a:stretch>
        </p:blipFill>
        <p:spPr>
          <a:xfrm>
            <a:off x="132901" y="2958267"/>
            <a:ext cx="6602436" cy="481137"/>
          </a:xfrm>
          <a:prstGeom prst="rect">
            <a:avLst/>
          </a:prstGeom>
        </p:spPr>
      </p:pic>
    </p:spTree>
    <p:extLst>
      <p:ext uri="{BB962C8B-B14F-4D97-AF65-F5344CB8AC3E}">
        <p14:creationId xmlns:p14="http://schemas.microsoft.com/office/powerpoint/2010/main" val="126969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51060A77-2D73-46A7-803A-288274576D45}"/>
              </a:ext>
            </a:extLst>
          </p:cNvPr>
          <p:cNvPicPr>
            <a:picLocks noChangeAspect="1"/>
          </p:cNvPicPr>
          <p:nvPr/>
        </p:nvPicPr>
        <p:blipFill>
          <a:blip r:embed="rId2"/>
          <a:stretch>
            <a:fillRect/>
          </a:stretch>
        </p:blipFill>
        <p:spPr>
          <a:xfrm>
            <a:off x="134243" y="4252967"/>
            <a:ext cx="6589940" cy="464925"/>
          </a:xfrm>
          <a:prstGeom prst="rect">
            <a:avLst/>
          </a:prstGeom>
        </p:spPr>
      </p:pic>
      <p:pic>
        <p:nvPicPr>
          <p:cNvPr id="32" name="図 31">
            <a:extLst>
              <a:ext uri="{FF2B5EF4-FFF2-40B4-BE49-F238E27FC236}">
                <a16:creationId xmlns:a16="http://schemas.microsoft.com/office/drawing/2014/main" id="{C1CD1060-CB7D-42E5-BE20-F6A445972E7D}"/>
              </a:ext>
            </a:extLst>
          </p:cNvPr>
          <p:cNvPicPr>
            <a:picLocks noChangeAspect="1"/>
          </p:cNvPicPr>
          <p:nvPr/>
        </p:nvPicPr>
        <p:blipFill>
          <a:blip r:embed="rId3"/>
          <a:stretch>
            <a:fillRect/>
          </a:stretch>
        </p:blipFill>
        <p:spPr>
          <a:xfrm>
            <a:off x="121749" y="3249960"/>
            <a:ext cx="6602436" cy="481137"/>
          </a:xfrm>
          <a:prstGeom prst="rect">
            <a:avLst/>
          </a:prstGeom>
        </p:spPr>
      </p:pic>
      <p:sp>
        <p:nvSpPr>
          <p:cNvPr id="6" name="テキスト ボックス 5">
            <a:extLst>
              <a:ext uri="{FF2B5EF4-FFF2-40B4-BE49-F238E27FC236}">
                <a16:creationId xmlns:a16="http://schemas.microsoft.com/office/drawing/2014/main" id="{1255B508-B173-4CB3-917A-2E0775CC1B96}"/>
              </a:ext>
            </a:extLst>
          </p:cNvPr>
          <p:cNvSpPr txBox="1"/>
          <p:nvPr/>
        </p:nvSpPr>
        <p:spPr>
          <a:xfrm>
            <a:off x="0" y="0"/>
            <a:ext cx="6858000" cy="307777"/>
          </a:xfrm>
          <a:prstGeom prst="rect">
            <a:avLst/>
          </a:prstGeom>
          <a:solidFill>
            <a:srgbClr val="00B0F0"/>
          </a:solidFill>
        </p:spPr>
        <p:txBody>
          <a:bodyPr wrap="square" rtlCol="0">
            <a:spAutoFit/>
          </a:bodyPr>
          <a:lstStyle/>
          <a:p>
            <a:r>
              <a:rPr kumimoji="1" lang="en-US" altLang="ja-JP" sz="1400" b="1" dirty="0">
                <a:solidFill>
                  <a:schemeClr val="bg1"/>
                </a:solidFill>
                <a:latin typeface="Meiryo UI" panose="020B0604030504040204" pitchFamily="50" charset="-128"/>
                <a:ea typeface="Meiryo UI" panose="020B0604030504040204" pitchFamily="50" charset="-128"/>
              </a:rPr>
              <a:t>【</a:t>
            </a:r>
            <a:r>
              <a:rPr kumimoji="1" lang="ja-JP" altLang="en-US" sz="1400" b="1" dirty="0">
                <a:solidFill>
                  <a:schemeClr val="bg1"/>
                </a:solidFill>
                <a:latin typeface="Meiryo UI" panose="020B0604030504040204" pitchFamily="50" charset="-128"/>
                <a:ea typeface="Meiryo UI" panose="020B0604030504040204" pitchFamily="50" charset="-128"/>
              </a:rPr>
              <a:t>様式</a:t>
            </a:r>
            <a:r>
              <a:rPr kumimoji="1" lang="en-US" altLang="ja-JP" sz="1400" b="1" dirty="0">
                <a:solidFill>
                  <a:schemeClr val="bg1"/>
                </a:solidFill>
                <a:latin typeface="Meiryo UI" panose="020B0604030504040204" pitchFamily="50" charset="-128"/>
                <a:ea typeface="Meiryo UI" panose="020B0604030504040204" pitchFamily="50" charset="-128"/>
              </a:rPr>
              <a:t>2-1】</a:t>
            </a:r>
            <a:r>
              <a:rPr kumimoji="1" lang="ja-JP" altLang="en-US" sz="1400" b="1" dirty="0">
                <a:solidFill>
                  <a:schemeClr val="bg1"/>
                </a:solidFill>
                <a:latin typeface="Meiryo UI" panose="020B0604030504040204" pitchFamily="50" charset="-128"/>
                <a:ea typeface="Meiryo UI" panose="020B0604030504040204" pitchFamily="50" charset="-128"/>
              </a:rPr>
              <a:t>　郡市</a:t>
            </a:r>
            <a:r>
              <a:rPr kumimoji="1" lang="en-US" altLang="ja-JP" sz="1400" b="1" dirty="0">
                <a:solidFill>
                  <a:schemeClr val="bg1"/>
                </a:solidFill>
                <a:latin typeface="Meiryo UI" panose="020B0604030504040204" pitchFamily="50" charset="-128"/>
                <a:ea typeface="Meiryo UI" panose="020B0604030504040204" pitchFamily="50" charset="-128"/>
              </a:rPr>
              <a:t>PTA</a:t>
            </a:r>
            <a:r>
              <a:rPr kumimoji="1" lang="ja-JP" altLang="en-US" sz="1400" b="1" dirty="0">
                <a:solidFill>
                  <a:schemeClr val="bg1"/>
                </a:solidFill>
                <a:latin typeface="Meiryo UI" panose="020B0604030504040204" pitchFamily="50" charset="-128"/>
                <a:ea typeface="Meiryo UI" panose="020B0604030504040204" pitchFamily="50" charset="-128"/>
              </a:rPr>
              <a:t>　参加者リスト作成マニュアル</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0F113393-A884-4B79-9AA5-0D97BDE60974}"/>
              </a:ext>
            </a:extLst>
          </p:cNvPr>
          <p:cNvSpPr txBox="1"/>
          <p:nvPr/>
        </p:nvSpPr>
        <p:spPr>
          <a:xfrm>
            <a:off x="0" y="307777"/>
            <a:ext cx="4897495" cy="415498"/>
          </a:xfrm>
          <a:prstGeom prst="rect">
            <a:avLst/>
          </a:prstGeom>
          <a:noFill/>
        </p:spPr>
        <p:txBody>
          <a:bodyPr wrap="none" rtlCol="0">
            <a:spAutoFit/>
          </a:bodyPr>
          <a:lstStyle/>
          <a:p>
            <a:r>
              <a:rPr kumimoji="1" lang="en-US" altLang="ja-JP" sz="1050" b="1" dirty="0">
                <a:solidFill>
                  <a:srgbClr val="FF0000"/>
                </a:solidFill>
              </a:rPr>
              <a:t>Excel</a:t>
            </a:r>
            <a:r>
              <a:rPr kumimoji="1" lang="ja-JP" altLang="en-US" sz="1050" b="1" dirty="0">
                <a:solidFill>
                  <a:srgbClr val="FF0000"/>
                </a:solidFill>
              </a:rPr>
              <a:t>シートは必要情報をすべて表示しております。</a:t>
            </a:r>
            <a:endParaRPr kumimoji="1" lang="en-US" altLang="ja-JP" sz="1050" b="1" dirty="0">
              <a:solidFill>
                <a:srgbClr val="FF0000"/>
              </a:solidFill>
            </a:endParaRPr>
          </a:p>
          <a:p>
            <a:r>
              <a:rPr kumimoji="1" lang="ja-JP" altLang="en-US" sz="1050" b="1" dirty="0">
                <a:solidFill>
                  <a:srgbClr val="FF0000"/>
                </a:solidFill>
              </a:rPr>
              <a:t>セルは結合・挿入せず、そのままご記入いただきますようお願いいたします。</a:t>
            </a:r>
          </a:p>
        </p:txBody>
      </p:sp>
      <p:sp>
        <p:nvSpPr>
          <p:cNvPr id="8" name="テキスト ボックス 7">
            <a:extLst>
              <a:ext uri="{FF2B5EF4-FFF2-40B4-BE49-F238E27FC236}">
                <a16:creationId xmlns:a16="http://schemas.microsoft.com/office/drawing/2014/main" id="{31314AD7-54C6-4947-A480-C4D41E315567}"/>
              </a:ext>
            </a:extLst>
          </p:cNvPr>
          <p:cNvSpPr txBox="1"/>
          <p:nvPr/>
        </p:nvSpPr>
        <p:spPr>
          <a:xfrm>
            <a:off x="10194" y="765594"/>
            <a:ext cx="6847805" cy="276999"/>
          </a:xfrm>
          <a:prstGeom prst="rect">
            <a:avLst/>
          </a:prstGeom>
          <a:solidFill>
            <a:schemeClr val="tx2">
              <a:lumMod val="20000"/>
              <a:lumOff val="80000"/>
            </a:schemeClr>
          </a:solid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１．入力方法</a:t>
            </a:r>
            <a:endParaRPr kumimoji="1" lang="en-US" altLang="ja-JP" sz="1200"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A037AAAA-905C-435A-AA0D-7C7E98990511}"/>
              </a:ext>
            </a:extLst>
          </p:cNvPr>
          <p:cNvSpPr txBox="1"/>
          <p:nvPr/>
        </p:nvSpPr>
        <p:spPr>
          <a:xfrm>
            <a:off x="132902" y="1042593"/>
            <a:ext cx="4365298" cy="507831"/>
          </a:xfrm>
          <a:prstGeom prst="rect">
            <a:avLst/>
          </a:prstGeom>
          <a:noFill/>
        </p:spPr>
        <p:txBody>
          <a:bodyPr wrap="none" rtlCol="0">
            <a:spAutoFit/>
          </a:bodyPr>
          <a:lstStyle/>
          <a:p>
            <a:r>
              <a:rPr kumimoji="1" lang="en-US" altLang="ja-JP" sz="900" dirty="0"/>
              <a:t>1</a:t>
            </a:r>
            <a:r>
              <a:rPr kumimoji="1" lang="ja-JP" altLang="en-US" sz="900" dirty="0"/>
              <a:t>シートで</a:t>
            </a:r>
            <a:r>
              <a:rPr kumimoji="1" lang="en-US" altLang="ja-JP" sz="900" dirty="0"/>
              <a:t>200</a:t>
            </a:r>
            <a:r>
              <a:rPr kumimoji="1" lang="ja-JP" altLang="en-US" sz="900" dirty="0"/>
              <a:t>名分のリストが作成できます。</a:t>
            </a:r>
            <a:endParaRPr kumimoji="1" lang="en-US" altLang="ja-JP" sz="900" dirty="0"/>
          </a:p>
          <a:p>
            <a:r>
              <a:rPr kumimoji="1" lang="en-US" altLang="ja-JP" sz="900" dirty="0"/>
              <a:t>【</a:t>
            </a:r>
            <a:r>
              <a:rPr kumimoji="1" lang="ja-JP" altLang="en-US" sz="900" dirty="0"/>
              <a:t>様式</a:t>
            </a:r>
            <a:r>
              <a:rPr kumimoji="1" lang="en-US" altLang="ja-JP" sz="900" dirty="0"/>
              <a:t>2-1】</a:t>
            </a:r>
            <a:r>
              <a:rPr kumimoji="1" lang="ja-JP" altLang="en-US" sz="900" dirty="0"/>
              <a:t>郡市</a:t>
            </a:r>
            <a:r>
              <a:rPr kumimoji="1" lang="en-US" altLang="ja-JP" sz="900" dirty="0"/>
              <a:t>PTA </a:t>
            </a:r>
            <a:r>
              <a:rPr kumimoji="1" lang="ja-JP" altLang="en-US" sz="900" dirty="0"/>
              <a:t>の</a:t>
            </a:r>
            <a:r>
              <a:rPr kumimoji="1" lang="en-US" altLang="ja-JP" sz="900" dirty="0"/>
              <a:t>Excel</a:t>
            </a:r>
            <a:r>
              <a:rPr kumimoji="1" lang="ja-JP" altLang="en-US" sz="900" dirty="0"/>
              <a:t>ファイルの入力をします。</a:t>
            </a:r>
            <a:endParaRPr kumimoji="1" lang="en-US" altLang="ja-JP" sz="900" dirty="0"/>
          </a:p>
          <a:p>
            <a:r>
              <a:rPr kumimoji="1" lang="ja-JP" altLang="en-US" sz="900" dirty="0"/>
              <a:t>　 </a:t>
            </a:r>
            <a:r>
              <a:rPr kumimoji="1" lang="en-US" altLang="ja-JP" sz="900" dirty="0"/>
              <a:t>※</a:t>
            </a:r>
            <a:r>
              <a:rPr kumimoji="1" lang="ja-JP" altLang="en-US" sz="900" dirty="0"/>
              <a:t>水色のセルには計算式が入っているため、入力されないようお願いします。</a:t>
            </a:r>
            <a:endParaRPr kumimoji="1" lang="en-US" altLang="ja-JP" sz="900" dirty="0"/>
          </a:p>
        </p:txBody>
      </p:sp>
      <p:sp>
        <p:nvSpPr>
          <p:cNvPr id="10" name="テキスト ボックス 9">
            <a:extLst>
              <a:ext uri="{FF2B5EF4-FFF2-40B4-BE49-F238E27FC236}">
                <a16:creationId xmlns:a16="http://schemas.microsoft.com/office/drawing/2014/main" id="{A4A0DC0C-D855-4877-8870-9680ECAEBC44}"/>
              </a:ext>
            </a:extLst>
          </p:cNvPr>
          <p:cNvSpPr txBox="1"/>
          <p:nvPr/>
        </p:nvSpPr>
        <p:spPr>
          <a:xfrm>
            <a:off x="10195" y="1544666"/>
            <a:ext cx="1338828" cy="230832"/>
          </a:xfrm>
          <a:prstGeom prst="rect">
            <a:avLst/>
          </a:prstGeom>
          <a:noFill/>
        </p:spPr>
        <p:txBody>
          <a:bodyPr wrap="none" rtlCol="0">
            <a:spAutoFit/>
          </a:bodyPr>
          <a:lstStyle/>
          <a:p>
            <a:r>
              <a:rPr kumimoji="1" lang="ja-JP" altLang="en-US" sz="900" b="1" dirty="0"/>
              <a:t>①「団体情報」の入力</a:t>
            </a:r>
            <a:endParaRPr kumimoji="1" lang="en-US" altLang="ja-JP" sz="900" b="1" dirty="0"/>
          </a:p>
        </p:txBody>
      </p:sp>
      <p:sp>
        <p:nvSpPr>
          <p:cNvPr id="14" name="テキスト ボックス 13">
            <a:extLst>
              <a:ext uri="{FF2B5EF4-FFF2-40B4-BE49-F238E27FC236}">
                <a16:creationId xmlns:a16="http://schemas.microsoft.com/office/drawing/2014/main" id="{50F9D054-BB67-49F3-B1B2-205FC8097F05}"/>
              </a:ext>
            </a:extLst>
          </p:cNvPr>
          <p:cNvSpPr txBox="1"/>
          <p:nvPr/>
        </p:nvSpPr>
        <p:spPr>
          <a:xfrm>
            <a:off x="10195" y="2855328"/>
            <a:ext cx="6137031" cy="230832"/>
          </a:xfrm>
          <a:prstGeom prst="rect">
            <a:avLst/>
          </a:prstGeom>
          <a:noFill/>
        </p:spPr>
        <p:txBody>
          <a:bodyPr wrap="square" rtlCol="0">
            <a:spAutoFit/>
          </a:bodyPr>
          <a:lstStyle/>
          <a:p>
            <a:r>
              <a:rPr kumimoji="1" lang="ja-JP" altLang="en-US" sz="900" b="1" dirty="0"/>
              <a:t>②「郡市</a:t>
            </a:r>
            <a:r>
              <a:rPr kumimoji="1" lang="en-US" altLang="ja-JP" sz="900" b="1" dirty="0"/>
              <a:t>PTA</a:t>
            </a:r>
            <a:r>
              <a:rPr kumimoji="1" lang="ja-JP" altLang="en-US" sz="900" b="1" dirty="0"/>
              <a:t>参加申込」の入力（コピー＆ペースト、手入力）</a:t>
            </a:r>
            <a:endParaRPr kumimoji="1" lang="en-US" altLang="ja-JP" sz="900" b="1" dirty="0"/>
          </a:p>
        </p:txBody>
      </p:sp>
      <p:sp>
        <p:nvSpPr>
          <p:cNvPr id="16" name="テキスト ボックス 15">
            <a:extLst>
              <a:ext uri="{FF2B5EF4-FFF2-40B4-BE49-F238E27FC236}">
                <a16:creationId xmlns:a16="http://schemas.microsoft.com/office/drawing/2014/main" id="{6273FD65-DA37-4119-8F15-F6569B7E22A8}"/>
              </a:ext>
            </a:extLst>
          </p:cNvPr>
          <p:cNvSpPr txBox="1"/>
          <p:nvPr/>
        </p:nvSpPr>
        <p:spPr>
          <a:xfrm>
            <a:off x="2463015" y="4711492"/>
            <a:ext cx="3036409" cy="230832"/>
          </a:xfrm>
          <a:prstGeom prst="rect">
            <a:avLst/>
          </a:prstGeom>
          <a:noFill/>
        </p:spPr>
        <p:txBody>
          <a:bodyPr wrap="none" rtlCol="0">
            <a:spAutoFit/>
          </a:bodyPr>
          <a:lstStyle/>
          <a:p>
            <a:r>
              <a:rPr kumimoji="1" lang="ja-JP" altLang="en-US" sz="900" dirty="0"/>
              <a:t>↑ Ｈ列「郡市区・町村</a:t>
            </a:r>
            <a:r>
              <a:rPr kumimoji="1" lang="en-US" altLang="ja-JP" sz="900" dirty="0"/>
              <a:t>PTA</a:t>
            </a:r>
            <a:r>
              <a:rPr kumimoji="1" lang="ja-JP" altLang="en-US" sz="900" dirty="0"/>
              <a:t>事務局名」に手入力します。</a:t>
            </a:r>
            <a:endParaRPr kumimoji="1" lang="en-US" altLang="ja-JP" sz="900" dirty="0"/>
          </a:p>
        </p:txBody>
      </p:sp>
      <p:sp>
        <p:nvSpPr>
          <p:cNvPr id="17" name="テキスト ボックス 16">
            <a:extLst>
              <a:ext uri="{FF2B5EF4-FFF2-40B4-BE49-F238E27FC236}">
                <a16:creationId xmlns:a16="http://schemas.microsoft.com/office/drawing/2014/main" id="{8BFB2F77-4582-404D-9922-9864607B77C0}"/>
              </a:ext>
            </a:extLst>
          </p:cNvPr>
          <p:cNvSpPr txBox="1"/>
          <p:nvPr/>
        </p:nvSpPr>
        <p:spPr>
          <a:xfrm>
            <a:off x="10195" y="5705712"/>
            <a:ext cx="6847804" cy="276999"/>
          </a:xfrm>
          <a:prstGeom prst="rect">
            <a:avLst/>
          </a:prstGeom>
          <a:solidFill>
            <a:schemeClr val="tx2">
              <a:lumMod val="20000"/>
              <a:lumOff val="80000"/>
            </a:schemeClr>
          </a:solid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２．</a:t>
            </a:r>
            <a:r>
              <a:rPr kumimoji="1" lang="en-US" altLang="ja-JP" sz="1200" b="1" dirty="0">
                <a:latin typeface="Meiryo UI" panose="020B0604030504040204" pitchFamily="50" charset="-128"/>
                <a:ea typeface="Meiryo UI" panose="020B0604030504040204" pitchFamily="50" charset="-128"/>
              </a:rPr>
              <a:t>Excel</a:t>
            </a:r>
            <a:r>
              <a:rPr kumimoji="1" lang="ja-JP" altLang="en-US" sz="1200" b="1" dirty="0">
                <a:latin typeface="Meiryo UI" panose="020B0604030504040204" pitchFamily="50" charset="-128"/>
                <a:ea typeface="Meiryo UI" panose="020B0604030504040204" pitchFamily="50" charset="-128"/>
              </a:rPr>
              <a:t>ファイルの送付</a:t>
            </a:r>
            <a:endParaRPr kumimoji="1" lang="en-US" altLang="ja-JP" sz="1200" b="1"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9DA7CEBB-328C-4DA2-87A8-36024BB1CF28}"/>
              </a:ext>
            </a:extLst>
          </p:cNvPr>
          <p:cNvSpPr txBox="1"/>
          <p:nvPr/>
        </p:nvSpPr>
        <p:spPr>
          <a:xfrm>
            <a:off x="132902" y="5982711"/>
            <a:ext cx="5684569" cy="877163"/>
          </a:xfrm>
          <a:prstGeom prst="rect">
            <a:avLst/>
          </a:prstGeom>
          <a:noFill/>
        </p:spPr>
        <p:txBody>
          <a:bodyPr wrap="none" rtlCol="0">
            <a:spAutoFit/>
          </a:bodyPr>
          <a:lstStyle/>
          <a:p>
            <a:r>
              <a:rPr kumimoji="1" lang="ja-JP" altLang="en-US" sz="900" dirty="0"/>
              <a:t>①ファイル名は 郡市</a:t>
            </a:r>
            <a:r>
              <a:rPr kumimoji="1" lang="en-US" altLang="ja-JP" sz="900" dirty="0"/>
              <a:t>PTA</a:t>
            </a:r>
            <a:r>
              <a:rPr kumimoji="1" lang="ja-JP" altLang="en-US" sz="900" dirty="0"/>
              <a:t>名 として保存してください。</a:t>
            </a:r>
            <a:endParaRPr kumimoji="1" lang="en-US" altLang="ja-JP" sz="900" dirty="0"/>
          </a:p>
          <a:p>
            <a:endParaRPr kumimoji="1" lang="en-US" altLang="ja-JP" sz="300" dirty="0"/>
          </a:p>
          <a:p>
            <a:r>
              <a:rPr kumimoji="1" lang="ja-JP" altLang="en-US" sz="900" dirty="0"/>
              <a:t>②所属の</a:t>
            </a:r>
            <a:r>
              <a:rPr kumimoji="1" lang="ja-JP" altLang="en-US" sz="900" b="1" dirty="0"/>
              <a:t>地方協議会・政令指定都市</a:t>
            </a:r>
            <a:r>
              <a:rPr kumimoji="1" lang="en-US" altLang="ja-JP" sz="900" b="1" dirty="0"/>
              <a:t>PTA</a:t>
            </a:r>
            <a:r>
              <a:rPr kumimoji="1" lang="ja-JP" altLang="en-US" sz="900" b="1" dirty="0"/>
              <a:t>事務局</a:t>
            </a:r>
            <a:r>
              <a:rPr kumimoji="1" lang="ja-JP" altLang="en-US" sz="900" dirty="0"/>
              <a:t>のご担当者宛にお送りください。</a:t>
            </a:r>
            <a:endParaRPr kumimoji="1" lang="en-US" altLang="ja-JP" sz="900" dirty="0"/>
          </a:p>
          <a:p>
            <a:endParaRPr kumimoji="1" lang="en-US" altLang="ja-JP" sz="300" dirty="0"/>
          </a:p>
          <a:p>
            <a:r>
              <a:rPr kumimoji="1" lang="ja-JP" altLang="en-US" sz="900" dirty="0"/>
              <a:t>③送付する際は</a:t>
            </a:r>
            <a:r>
              <a:rPr kumimoji="1" lang="en-US" altLang="ja-JP" sz="900" dirty="0"/>
              <a:t>Excel</a:t>
            </a:r>
            <a:r>
              <a:rPr kumimoji="1" lang="ja-JP" altLang="en-US" sz="900" dirty="0"/>
              <a:t>データのままお送りください（</a:t>
            </a:r>
            <a:r>
              <a:rPr kumimoji="1" lang="en-US" altLang="ja-JP" sz="900" dirty="0"/>
              <a:t>PDF</a:t>
            </a:r>
            <a:r>
              <a:rPr kumimoji="1" lang="ja-JP" altLang="en-US" sz="900" dirty="0"/>
              <a:t>等にファイル変換されないようご注意ください）　</a:t>
            </a:r>
            <a:endParaRPr kumimoji="1" lang="en-US" altLang="ja-JP" sz="900" dirty="0"/>
          </a:p>
          <a:p>
            <a:r>
              <a:rPr kumimoji="1" lang="ja-JP" altLang="en-US" sz="900" dirty="0"/>
              <a:t>　</a:t>
            </a:r>
            <a:r>
              <a:rPr kumimoji="1" lang="ja-JP" altLang="en-US" sz="900" dirty="0">
                <a:solidFill>
                  <a:srgbClr val="FF0000"/>
                </a:solidFill>
              </a:rPr>
              <a:t>★個人情報保護の観点より、ファイルにはパスワード（任意）をおかけください。</a:t>
            </a:r>
            <a:endParaRPr kumimoji="1" lang="en-US" altLang="ja-JP" sz="900" dirty="0">
              <a:solidFill>
                <a:srgbClr val="FF0000"/>
              </a:solidFill>
            </a:endParaRPr>
          </a:p>
          <a:p>
            <a:r>
              <a:rPr kumimoji="1" lang="ja-JP" altLang="en-US" sz="900" dirty="0">
                <a:solidFill>
                  <a:srgbClr val="FF0000"/>
                </a:solidFill>
              </a:rPr>
              <a:t>　　メール送信の際はファイル送信後に、別メールにてパスワードをお送りください。</a:t>
            </a:r>
            <a:endParaRPr kumimoji="1" lang="en-US" altLang="ja-JP" sz="900" dirty="0">
              <a:solidFill>
                <a:srgbClr val="FF0000"/>
              </a:solidFill>
            </a:endParaRPr>
          </a:p>
        </p:txBody>
      </p:sp>
      <p:sp>
        <p:nvSpPr>
          <p:cNvPr id="20" name="テキスト ボックス 19">
            <a:extLst>
              <a:ext uri="{FF2B5EF4-FFF2-40B4-BE49-F238E27FC236}">
                <a16:creationId xmlns:a16="http://schemas.microsoft.com/office/drawing/2014/main" id="{63061797-EC3B-4158-829C-F076236FBA8A}"/>
              </a:ext>
            </a:extLst>
          </p:cNvPr>
          <p:cNvSpPr txBox="1"/>
          <p:nvPr/>
        </p:nvSpPr>
        <p:spPr>
          <a:xfrm>
            <a:off x="10195" y="6963667"/>
            <a:ext cx="6847804" cy="276999"/>
          </a:xfrm>
          <a:prstGeom prst="rect">
            <a:avLst/>
          </a:prstGeom>
          <a:solidFill>
            <a:schemeClr val="tx2">
              <a:lumMod val="20000"/>
              <a:lumOff val="80000"/>
            </a:schemeClr>
          </a:solid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３．</a:t>
            </a:r>
            <a:r>
              <a:rPr kumimoji="1" lang="en-US" altLang="ja-JP" sz="1200" b="1" dirty="0">
                <a:latin typeface="Meiryo UI" panose="020B0604030504040204" pitchFamily="50" charset="-128"/>
                <a:ea typeface="Meiryo UI" panose="020B0604030504040204" pitchFamily="50" charset="-128"/>
              </a:rPr>
              <a:t>1</a:t>
            </a:r>
            <a:r>
              <a:rPr kumimoji="1" lang="ja-JP" altLang="en-US" sz="1200" b="1" dirty="0">
                <a:latin typeface="Meiryo UI" panose="020B0604030504040204" pitchFamily="50" charset="-128"/>
                <a:ea typeface="Meiryo UI" panose="020B0604030504040204" pitchFamily="50" charset="-128"/>
              </a:rPr>
              <a:t>回目送付後の変更・取消について</a:t>
            </a:r>
            <a:endParaRPr kumimoji="1" lang="en-US" altLang="ja-JP" sz="1200" b="1"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01A6797F-5989-455A-9D61-13621423675D}"/>
              </a:ext>
            </a:extLst>
          </p:cNvPr>
          <p:cNvSpPr txBox="1"/>
          <p:nvPr/>
        </p:nvSpPr>
        <p:spPr>
          <a:xfrm>
            <a:off x="132902" y="7240666"/>
            <a:ext cx="6729727" cy="1569660"/>
          </a:xfrm>
          <a:prstGeom prst="rect">
            <a:avLst/>
          </a:prstGeom>
          <a:noFill/>
        </p:spPr>
        <p:txBody>
          <a:bodyPr wrap="none" rtlCol="0">
            <a:spAutoFit/>
          </a:bodyPr>
          <a:lstStyle/>
          <a:p>
            <a:r>
              <a:rPr kumimoji="1" lang="ja-JP" altLang="en-US" sz="900" dirty="0"/>
              <a:t>①</a:t>
            </a:r>
            <a:r>
              <a:rPr kumimoji="1" lang="en-US" altLang="ja-JP" sz="900" dirty="0"/>
              <a:t>1</a:t>
            </a:r>
            <a:r>
              <a:rPr kumimoji="1" lang="ja-JP" altLang="en-US" sz="900" dirty="0"/>
              <a:t>回目送付後に、変更や取消があった場合は、</a:t>
            </a:r>
            <a:endParaRPr kumimoji="1" lang="en-US" altLang="ja-JP" sz="900" dirty="0"/>
          </a:p>
          <a:p>
            <a:r>
              <a:rPr kumimoji="1" lang="ja-JP" altLang="en-US" sz="900" dirty="0"/>
              <a:t>　</a:t>
            </a:r>
            <a:r>
              <a:rPr kumimoji="1" lang="ja-JP" altLang="en-US" sz="900" dirty="0">
                <a:solidFill>
                  <a:srgbClr val="0070C0"/>
                </a:solidFill>
              </a:rPr>
              <a:t>＜追加の場合＞</a:t>
            </a:r>
            <a:r>
              <a:rPr kumimoji="1" lang="ja-JP" altLang="en-US" sz="900" dirty="0"/>
              <a:t>最後の方の次の行に追加入力し、そのセルを</a:t>
            </a:r>
            <a:r>
              <a:rPr kumimoji="1" lang="ja-JP" altLang="en-US" sz="900" dirty="0">
                <a:solidFill>
                  <a:srgbClr val="0070C0"/>
                </a:solidFill>
              </a:rPr>
              <a:t>青色</a:t>
            </a:r>
            <a:r>
              <a:rPr kumimoji="1" lang="ja-JP" altLang="en-US" sz="900" dirty="0"/>
              <a:t>で塗りつぶしてください。</a:t>
            </a:r>
            <a:endParaRPr kumimoji="1" lang="en-US" altLang="ja-JP" sz="900" dirty="0"/>
          </a:p>
          <a:p>
            <a:r>
              <a:rPr kumimoji="1" lang="ja-JP" altLang="en-US" sz="900" dirty="0"/>
              <a:t>　</a:t>
            </a:r>
            <a:r>
              <a:rPr kumimoji="1" lang="ja-JP" altLang="en-US" sz="900" dirty="0">
                <a:solidFill>
                  <a:srgbClr val="00B050"/>
                </a:solidFill>
              </a:rPr>
              <a:t>＜変更の場合＞</a:t>
            </a:r>
            <a:r>
              <a:rPr kumimoji="1" lang="ja-JP" altLang="en-US" sz="900" dirty="0"/>
              <a:t>変更箇所を修正（上書き）し、そのセルを</a:t>
            </a:r>
            <a:r>
              <a:rPr kumimoji="1" lang="ja-JP" altLang="en-US" sz="900" dirty="0">
                <a:solidFill>
                  <a:srgbClr val="00B050"/>
                </a:solidFill>
              </a:rPr>
              <a:t>緑色</a:t>
            </a:r>
            <a:r>
              <a:rPr kumimoji="1" lang="ja-JP" altLang="en-US" sz="900" dirty="0"/>
              <a:t>で塗りつぶしてください。</a:t>
            </a:r>
            <a:endParaRPr kumimoji="1" lang="en-US" altLang="ja-JP" sz="900" dirty="0"/>
          </a:p>
          <a:p>
            <a:r>
              <a:rPr kumimoji="1" lang="ja-JP" altLang="en-US" sz="900" dirty="0"/>
              <a:t>　</a:t>
            </a:r>
            <a:r>
              <a:rPr kumimoji="1" lang="ja-JP" altLang="en-US" sz="900" dirty="0">
                <a:solidFill>
                  <a:srgbClr val="FF0000"/>
                </a:solidFill>
              </a:rPr>
              <a:t>＜取消の場合＞</a:t>
            </a:r>
            <a:r>
              <a:rPr kumimoji="1" lang="ja-JP" altLang="en-US" sz="900" dirty="0"/>
              <a:t>取消者の行を</a:t>
            </a:r>
            <a:r>
              <a:rPr kumimoji="1" lang="ja-JP" altLang="en-US" sz="900" dirty="0">
                <a:solidFill>
                  <a:srgbClr val="FF0000"/>
                </a:solidFill>
              </a:rPr>
              <a:t>赤色</a:t>
            </a:r>
            <a:r>
              <a:rPr kumimoji="1" lang="ja-JP" altLang="en-US" sz="900" dirty="0"/>
              <a:t>で塗りつぶしてください（データは削除しないようにお願いします）</a:t>
            </a:r>
            <a:endParaRPr kumimoji="1" lang="en-US" altLang="ja-JP" sz="900" dirty="0"/>
          </a:p>
          <a:p>
            <a:r>
              <a:rPr kumimoji="1" lang="ja-JP" altLang="en-US" sz="900" dirty="0"/>
              <a:t>　★</a:t>
            </a:r>
            <a:r>
              <a:rPr kumimoji="1" lang="en-US" altLang="ja-JP" sz="900" dirty="0"/>
              <a:t>【</a:t>
            </a:r>
            <a:r>
              <a:rPr kumimoji="1" lang="en-US" altLang="ja-JP" sz="900" dirty="0">
                <a:latin typeface="ＭＳ ゴシック" panose="020B0609070205080204" pitchFamily="49" charset="-128"/>
                <a:ea typeface="ＭＳ ゴシック" panose="020B0609070205080204" pitchFamily="49" charset="-128"/>
              </a:rPr>
              <a:t>G3</a:t>
            </a:r>
            <a:r>
              <a:rPr kumimoji="1" lang="en-US" altLang="ja-JP" sz="900" dirty="0"/>
              <a:t>】</a:t>
            </a:r>
            <a:r>
              <a:rPr kumimoji="1" lang="ja-JP" altLang="en-US" sz="900" dirty="0"/>
              <a:t>セル「送信回数」をその都度変更いただきますようお願いします。</a:t>
            </a:r>
            <a:endParaRPr kumimoji="1" lang="en-US" altLang="ja-JP" sz="900" dirty="0"/>
          </a:p>
          <a:p>
            <a:endParaRPr kumimoji="1" lang="en-US" altLang="ja-JP" sz="300" dirty="0"/>
          </a:p>
          <a:p>
            <a:r>
              <a:rPr kumimoji="1" lang="ja-JP" altLang="en-US" sz="900" dirty="0"/>
              <a:t>②参加者数が</a:t>
            </a:r>
            <a:r>
              <a:rPr kumimoji="1" lang="en-US" altLang="ja-JP" sz="900" dirty="0"/>
              <a:t>200</a:t>
            </a:r>
            <a:r>
              <a:rPr kumimoji="1" lang="ja-JP" altLang="en-US" sz="900" dirty="0"/>
              <a:t>名を超える場合、</a:t>
            </a:r>
            <a:r>
              <a:rPr kumimoji="1" lang="en-US" altLang="ja-JP" sz="900" dirty="0"/>
              <a:t>【</a:t>
            </a:r>
            <a:r>
              <a:rPr kumimoji="1" lang="ja-JP" altLang="en-US" sz="900" dirty="0"/>
              <a:t>様式</a:t>
            </a:r>
            <a:r>
              <a:rPr kumimoji="1" lang="en-US" altLang="ja-JP" sz="900" dirty="0"/>
              <a:t>2-1】</a:t>
            </a:r>
            <a:r>
              <a:rPr kumimoji="1" lang="ja-JP" altLang="en-US" sz="900" dirty="0"/>
              <a:t>の</a:t>
            </a:r>
            <a:r>
              <a:rPr kumimoji="1" lang="en-US" altLang="ja-JP" sz="900" dirty="0"/>
              <a:t>2</a:t>
            </a:r>
            <a:r>
              <a:rPr kumimoji="1" lang="ja-JP" altLang="en-US" sz="900" dirty="0"/>
              <a:t>つ目のファイルを作成し、追加人数分をご記入ください。</a:t>
            </a:r>
            <a:endParaRPr kumimoji="1" lang="en-US" altLang="ja-JP" sz="900" dirty="0"/>
          </a:p>
          <a:p>
            <a:r>
              <a:rPr kumimoji="1" lang="ja-JP" altLang="en-US" sz="900" dirty="0"/>
              <a:t>　★</a:t>
            </a:r>
            <a:r>
              <a:rPr kumimoji="1" lang="en-US" altLang="ja-JP" sz="900" dirty="0"/>
              <a:t>1</a:t>
            </a:r>
            <a:r>
              <a:rPr kumimoji="1" lang="ja-JP" altLang="en-US" sz="900" dirty="0"/>
              <a:t>つのシートに行を追加されないようご注意ください。</a:t>
            </a:r>
            <a:endParaRPr kumimoji="1" lang="en-US" altLang="ja-JP" sz="900" dirty="0"/>
          </a:p>
          <a:p>
            <a:endParaRPr kumimoji="1" lang="en-US" altLang="ja-JP" sz="300" dirty="0"/>
          </a:p>
          <a:p>
            <a:r>
              <a:rPr kumimoji="1" lang="ja-JP" altLang="en-US" sz="900" dirty="0"/>
              <a:t>③上記「２．</a:t>
            </a:r>
            <a:r>
              <a:rPr kumimoji="1" lang="en-US" altLang="ja-JP" sz="900" dirty="0"/>
              <a:t>Excel</a:t>
            </a:r>
            <a:r>
              <a:rPr kumimoji="1" lang="ja-JP" altLang="en-US" sz="900" dirty="0"/>
              <a:t>ファイルの送付」の手順にて、</a:t>
            </a:r>
            <a:r>
              <a:rPr kumimoji="1" lang="ja-JP" altLang="en-US" sz="900" b="1" dirty="0"/>
              <a:t>所属の地方協議会・政令指定都市</a:t>
            </a:r>
            <a:r>
              <a:rPr kumimoji="1" lang="en-US" altLang="ja-JP" sz="900" b="1" dirty="0"/>
              <a:t>PTA</a:t>
            </a:r>
            <a:r>
              <a:rPr kumimoji="1" lang="ja-JP" altLang="en-US" sz="900" b="1" dirty="0"/>
              <a:t>のご担当者宛 </a:t>
            </a:r>
            <a:r>
              <a:rPr kumimoji="1" lang="ja-JP" altLang="en-US" sz="900" dirty="0"/>
              <a:t>宛にお送りください。</a:t>
            </a:r>
            <a:endParaRPr kumimoji="1" lang="en-US" altLang="ja-JP" sz="900" dirty="0"/>
          </a:p>
          <a:p>
            <a:endParaRPr kumimoji="1" lang="en-US" altLang="ja-JP" sz="900" dirty="0"/>
          </a:p>
          <a:p>
            <a:r>
              <a:rPr kumimoji="1" lang="en-US" altLang="ja-JP" sz="900" dirty="0"/>
              <a:t>※</a:t>
            </a:r>
            <a:r>
              <a:rPr kumimoji="1" lang="ja-JP" altLang="en-US" sz="900" dirty="0"/>
              <a:t>上記連絡方法はあくまでも一例です。事務局間で取り決めがある場合は、その方法に従ってください。</a:t>
            </a:r>
            <a:endParaRPr kumimoji="1" lang="en-US" altLang="ja-JP" sz="900" dirty="0"/>
          </a:p>
        </p:txBody>
      </p:sp>
      <p:sp>
        <p:nvSpPr>
          <p:cNvPr id="19" name="テキスト ボックス 18">
            <a:extLst>
              <a:ext uri="{FF2B5EF4-FFF2-40B4-BE49-F238E27FC236}">
                <a16:creationId xmlns:a16="http://schemas.microsoft.com/office/drawing/2014/main" id="{69BB3A40-BC85-40D3-98C7-22FDB80BDD6B}"/>
              </a:ext>
            </a:extLst>
          </p:cNvPr>
          <p:cNvSpPr txBox="1"/>
          <p:nvPr/>
        </p:nvSpPr>
        <p:spPr>
          <a:xfrm>
            <a:off x="69984" y="3083869"/>
            <a:ext cx="1219250" cy="200055"/>
          </a:xfrm>
          <a:prstGeom prst="rect">
            <a:avLst/>
          </a:prstGeom>
          <a:noFill/>
        </p:spPr>
        <p:txBody>
          <a:bodyPr wrap="square" rtlCol="0">
            <a:spAutoFit/>
          </a:bodyPr>
          <a:lstStyle/>
          <a:p>
            <a:r>
              <a:rPr kumimoji="1" lang="en-US" altLang="ja-JP" sz="700" b="1" dirty="0"/>
              <a:t>【</a:t>
            </a:r>
            <a:r>
              <a:rPr kumimoji="1" lang="ja-JP" altLang="en-US" sz="700" b="1" dirty="0"/>
              <a:t>様式</a:t>
            </a:r>
            <a:r>
              <a:rPr kumimoji="1" lang="en-US" altLang="ja-JP" sz="700" b="1" dirty="0"/>
              <a:t>1-1】</a:t>
            </a:r>
            <a:r>
              <a:rPr kumimoji="1" lang="ja-JP" altLang="en-US" sz="700" b="1" dirty="0"/>
              <a:t>単位</a:t>
            </a:r>
            <a:r>
              <a:rPr kumimoji="1" lang="en-US" altLang="ja-JP" sz="700" b="1" dirty="0"/>
              <a:t>PTA</a:t>
            </a:r>
          </a:p>
        </p:txBody>
      </p:sp>
      <p:sp>
        <p:nvSpPr>
          <p:cNvPr id="11" name="正方形/長方形 10">
            <a:extLst>
              <a:ext uri="{FF2B5EF4-FFF2-40B4-BE49-F238E27FC236}">
                <a16:creationId xmlns:a16="http://schemas.microsoft.com/office/drawing/2014/main" id="{0AB80CAB-2822-438F-8B40-579AA14A5D42}"/>
              </a:ext>
            </a:extLst>
          </p:cNvPr>
          <p:cNvSpPr/>
          <p:nvPr/>
        </p:nvSpPr>
        <p:spPr>
          <a:xfrm>
            <a:off x="258708" y="3595153"/>
            <a:ext cx="6465477" cy="134343"/>
          </a:xfrm>
          <a:prstGeom prst="rect">
            <a:avLst/>
          </a:prstGeom>
          <a:noFill/>
          <a:ln w="12700">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endParaRPr kumimoji="1" lang="ja-JP" altLang="en-US" sz="1100" dirty="0"/>
          </a:p>
        </p:txBody>
      </p:sp>
      <p:sp>
        <p:nvSpPr>
          <p:cNvPr id="23" name="正方形/長方形 22">
            <a:extLst>
              <a:ext uri="{FF2B5EF4-FFF2-40B4-BE49-F238E27FC236}">
                <a16:creationId xmlns:a16="http://schemas.microsoft.com/office/drawing/2014/main" id="{76A59C57-6A74-4FA1-A268-0A42618B72A9}"/>
              </a:ext>
            </a:extLst>
          </p:cNvPr>
          <p:cNvSpPr/>
          <p:nvPr/>
        </p:nvSpPr>
        <p:spPr>
          <a:xfrm>
            <a:off x="236586" y="4590095"/>
            <a:ext cx="6487171" cy="127222"/>
          </a:xfrm>
          <a:prstGeom prst="rect">
            <a:avLst/>
          </a:prstGeom>
          <a:noFill/>
          <a:ln w="1270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endParaRPr kumimoji="1" lang="ja-JP" altLang="en-US" sz="1100" dirty="0"/>
          </a:p>
        </p:txBody>
      </p:sp>
      <p:cxnSp>
        <p:nvCxnSpPr>
          <p:cNvPr id="24" name="直線矢印コネクタ 23">
            <a:extLst>
              <a:ext uri="{FF2B5EF4-FFF2-40B4-BE49-F238E27FC236}">
                <a16:creationId xmlns:a16="http://schemas.microsoft.com/office/drawing/2014/main" id="{019A4AEC-F51E-4830-B658-B20A6638FC4E}"/>
              </a:ext>
            </a:extLst>
          </p:cNvPr>
          <p:cNvCxnSpPr>
            <a:cxnSpLocks/>
            <a:stCxn id="11" idx="2"/>
            <a:endCxn id="23" idx="0"/>
          </p:cNvCxnSpPr>
          <p:nvPr/>
        </p:nvCxnSpPr>
        <p:spPr>
          <a:xfrm flipH="1">
            <a:off x="3480172" y="3729496"/>
            <a:ext cx="11275" cy="860599"/>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6" name="吹き出し: 四角形 25">
            <a:extLst>
              <a:ext uri="{FF2B5EF4-FFF2-40B4-BE49-F238E27FC236}">
                <a16:creationId xmlns:a16="http://schemas.microsoft.com/office/drawing/2014/main" id="{603F7CFB-2C19-4889-99B4-5660B49AD4C0}"/>
              </a:ext>
            </a:extLst>
          </p:cNvPr>
          <p:cNvSpPr/>
          <p:nvPr/>
        </p:nvSpPr>
        <p:spPr>
          <a:xfrm>
            <a:off x="3726820" y="3884679"/>
            <a:ext cx="893441" cy="195814"/>
          </a:xfrm>
          <a:prstGeom prst="wedgeRectCallout">
            <a:avLst>
              <a:gd name="adj1" fmla="val -69126"/>
              <a:gd name="adj2" fmla="val -32877"/>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36000" tIns="36000" rIns="36000" bIns="36000" rtlCol="0" anchor="ctr">
            <a:spAutoFit/>
          </a:bodyPr>
          <a:lstStyle/>
          <a:p>
            <a:pPr algn="ctr"/>
            <a:r>
              <a:rPr kumimoji="1" lang="ja-JP" altLang="en-US" sz="800" dirty="0">
                <a:solidFill>
                  <a:schemeClr val="tx1"/>
                </a:solidFill>
              </a:rPr>
              <a:t>コピー＆ペースト</a:t>
            </a:r>
          </a:p>
        </p:txBody>
      </p:sp>
      <p:sp>
        <p:nvSpPr>
          <p:cNvPr id="28" name="正方形/長方形 27">
            <a:extLst>
              <a:ext uri="{FF2B5EF4-FFF2-40B4-BE49-F238E27FC236}">
                <a16:creationId xmlns:a16="http://schemas.microsoft.com/office/drawing/2014/main" id="{39A621BC-1B1B-41D4-826D-59D139870D4D}"/>
              </a:ext>
            </a:extLst>
          </p:cNvPr>
          <p:cNvSpPr/>
          <p:nvPr/>
        </p:nvSpPr>
        <p:spPr>
          <a:xfrm>
            <a:off x="2485137" y="4361194"/>
            <a:ext cx="283184" cy="34912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endParaRPr kumimoji="1" lang="ja-JP" altLang="en-US" sz="1100" dirty="0">
              <a:noFill/>
            </a:endParaRPr>
          </a:p>
        </p:txBody>
      </p:sp>
      <p:sp>
        <p:nvSpPr>
          <p:cNvPr id="30" name="テキスト ボックス 29">
            <a:extLst>
              <a:ext uri="{FF2B5EF4-FFF2-40B4-BE49-F238E27FC236}">
                <a16:creationId xmlns:a16="http://schemas.microsoft.com/office/drawing/2014/main" id="{BB8F995C-6A72-41F9-BAC0-5605D90F737D}"/>
              </a:ext>
            </a:extLst>
          </p:cNvPr>
          <p:cNvSpPr txBox="1"/>
          <p:nvPr/>
        </p:nvSpPr>
        <p:spPr>
          <a:xfrm>
            <a:off x="10195" y="5248608"/>
            <a:ext cx="6137031" cy="230832"/>
          </a:xfrm>
          <a:prstGeom prst="rect">
            <a:avLst/>
          </a:prstGeom>
          <a:noFill/>
        </p:spPr>
        <p:txBody>
          <a:bodyPr wrap="square" rtlCol="0">
            <a:spAutoFit/>
          </a:bodyPr>
          <a:lstStyle/>
          <a:p>
            <a:r>
              <a:rPr kumimoji="1" lang="ja-JP" altLang="en-US" sz="900" b="1" dirty="0"/>
              <a:t>③ 以降、各単位</a:t>
            </a:r>
            <a:r>
              <a:rPr kumimoji="1" lang="en-US" altLang="ja-JP" sz="900" b="1" dirty="0"/>
              <a:t>PTA</a:t>
            </a:r>
            <a:r>
              <a:rPr kumimoji="1" lang="ja-JP" altLang="en-US" sz="900" b="1" dirty="0"/>
              <a:t>の</a:t>
            </a:r>
            <a:r>
              <a:rPr kumimoji="1" lang="en-US" altLang="ja-JP" sz="900" b="1" dirty="0"/>
              <a:t>Excel</a:t>
            </a:r>
            <a:r>
              <a:rPr kumimoji="1" lang="ja-JP" altLang="en-US" sz="900" b="1" dirty="0"/>
              <a:t>ファイルを貼り付け、同じ作業を繰り返します。</a:t>
            </a:r>
            <a:endParaRPr kumimoji="1" lang="en-US" altLang="ja-JP" sz="900" b="1" dirty="0"/>
          </a:p>
        </p:txBody>
      </p:sp>
      <p:sp>
        <p:nvSpPr>
          <p:cNvPr id="25" name="テキスト ボックス 24">
            <a:extLst>
              <a:ext uri="{FF2B5EF4-FFF2-40B4-BE49-F238E27FC236}">
                <a16:creationId xmlns:a16="http://schemas.microsoft.com/office/drawing/2014/main" id="{CBF1885B-27C6-4D35-9A51-1BEE49DE8EA9}"/>
              </a:ext>
            </a:extLst>
          </p:cNvPr>
          <p:cNvSpPr txBox="1"/>
          <p:nvPr/>
        </p:nvSpPr>
        <p:spPr>
          <a:xfrm>
            <a:off x="69984" y="4873075"/>
            <a:ext cx="6441187" cy="369332"/>
          </a:xfrm>
          <a:prstGeom prst="rect">
            <a:avLst/>
          </a:prstGeom>
          <a:noFill/>
        </p:spPr>
        <p:txBody>
          <a:bodyPr wrap="none" rtlCol="0">
            <a:spAutoFit/>
          </a:bodyPr>
          <a:lstStyle/>
          <a:p>
            <a:r>
              <a:rPr kumimoji="1" lang="en-US" altLang="ja-JP" sz="900" dirty="0"/>
              <a:t>※</a:t>
            </a:r>
            <a:r>
              <a:rPr kumimoji="1" lang="ja-JP" altLang="en-US" sz="900" dirty="0"/>
              <a:t>必要項目が入力されているか、ご確認をお願いいたします。</a:t>
            </a:r>
            <a:endParaRPr kumimoji="1" lang="en-US" altLang="ja-JP" sz="900" dirty="0"/>
          </a:p>
          <a:p>
            <a:r>
              <a:rPr kumimoji="1" lang="ja-JP" altLang="en-US" sz="900" dirty="0"/>
              <a:t>　本大会では記載のメールアドレス宛に参加</a:t>
            </a:r>
            <a:r>
              <a:rPr kumimoji="1" lang="en-US" altLang="ja-JP" sz="900" dirty="0"/>
              <a:t>QR</a:t>
            </a:r>
            <a:r>
              <a:rPr kumimoji="1" lang="ja-JP" altLang="en-US" sz="900" dirty="0"/>
              <a:t>コード等を送付いたしますので、メールアドレスは必ずご入力ください。</a:t>
            </a:r>
            <a:endParaRPr kumimoji="1" lang="en-US" altLang="ja-JP" sz="900" dirty="0"/>
          </a:p>
        </p:txBody>
      </p:sp>
      <p:sp>
        <p:nvSpPr>
          <p:cNvPr id="27" name="テキスト ボックス 26">
            <a:extLst>
              <a:ext uri="{FF2B5EF4-FFF2-40B4-BE49-F238E27FC236}">
                <a16:creationId xmlns:a16="http://schemas.microsoft.com/office/drawing/2014/main" id="{C2AC8269-8685-4C6E-9F94-8E40D83BD5EE}"/>
              </a:ext>
            </a:extLst>
          </p:cNvPr>
          <p:cNvSpPr txBox="1"/>
          <p:nvPr/>
        </p:nvSpPr>
        <p:spPr>
          <a:xfrm>
            <a:off x="69984" y="4085221"/>
            <a:ext cx="1219250" cy="200055"/>
          </a:xfrm>
          <a:prstGeom prst="rect">
            <a:avLst/>
          </a:prstGeom>
          <a:noFill/>
        </p:spPr>
        <p:txBody>
          <a:bodyPr wrap="square" rtlCol="0">
            <a:spAutoFit/>
          </a:bodyPr>
          <a:lstStyle/>
          <a:p>
            <a:r>
              <a:rPr kumimoji="1" lang="en-US" altLang="ja-JP" sz="700" b="1" dirty="0"/>
              <a:t>【</a:t>
            </a:r>
            <a:r>
              <a:rPr kumimoji="1" lang="ja-JP" altLang="en-US" sz="700" b="1" dirty="0"/>
              <a:t>様式</a:t>
            </a:r>
            <a:r>
              <a:rPr kumimoji="1" lang="en-US" altLang="ja-JP" sz="700" b="1" dirty="0"/>
              <a:t>2-1】</a:t>
            </a:r>
            <a:r>
              <a:rPr kumimoji="1" lang="ja-JP" altLang="en-US" sz="700" b="1" dirty="0"/>
              <a:t>郡市</a:t>
            </a:r>
            <a:r>
              <a:rPr kumimoji="1" lang="en-US" altLang="ja-JP" sz="700" b="1" dirty="0"/>
              <a:t>PTA</a:t>
            </a:r>
          </a:p>
        </p:txBody>
      </p:sp>
      <p:pic>
        <p:nvPicPr>
          <p:cNvPr id="3" name="図 2">
            <a:extLst>
              <a:ext uri="{FF2B5EF4-FFF2-40B4-BE49-F238E27FC236}">
                <a16:creationId xmlns:a16="http://schemas.microsoft.com/office/drawing/2014/main" id="{85593971-DAAC-4E0B-BB8B-FC45339E1F55}"/>
              </a:ext>
            </a:extLst>
          </p:cNvPr>
          <p:cNvPicPr>
            <a:picLocks noChangeAspect="1"/>
          </p:cNvPicPr>
          <p:nvPr/>
        </p:nvPicPr>
        <p:blipFill>
          <a:blip r:embed="rId4"/>
          <a:stretch>
            <a:fillRect/>
          </a:stretch>
        </p:blipFill>
        <p:spPr>
          <a:xfrm>
            <a:off x="132902" y="1790000"/>
            <a:ext cx="3428998" cy="989050"/>
          </a:xfrm>
          <a:prstGeom prst="rect">
            <a:avLst/>
          </a:prstGeom>
        </p:spPr>
      </p:pic>
    </p:spTree>
    <p:extLst>
      <p:ext uri="{BB962C8B-B14F-4D97-AF65-F5344CB8AC3E}">
        <p14:creationId xmlns:p14="http://schemas.microsoft.com/office/powerpoint/2010/main" val="477559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図 33">
            <a:extLst>
              <a:ext uri="{FF2B5EF4-FFF2-40B4-BE49-F238E27FC236}">
                <a16:creationId xmlns:a16="http://schemas.microsoft.com/office/drawing/2014/main" id="{8C3B2C04-BED8-4E37-BAFC-F147EE0D4D6A}"/>
              </a:ext>
            </a:extLst>
          </p:cNvPr>
          <p:cNvPicPr>
            <a:picLocks noChangeAspect="1"/>
          </p:cNvPicPr>
          <p:nvPr/>
        </p:nvPicPr>
        <p:blipFill>
          <a:blip r:embed="rId2"/>
          <a:stretch>
            <a:fillRect/>
          </a:stretch>
        </p:blipFill>
        <p:spPr>
          <a:xfrm>
            <a:off x="146636" y="3144559"/>
            <a:ext cx="6576532" cy="473701"/>
          </a:xfrm>
          <a:prstGeom prst="rect">
            <a:avLst/>
          </a:prstGeom>
        </p:spPr>
      </p:pic>
      <p:pic>
        <p:nvPicPr>
          <p:cNvPr id="22" name="図 21">
            <a:extLst>
              <a:ext uri="{FF2B5EF4-FFF2-40B4-BE49-F238E27FC236}">
                <a16:creationId xmlns:a16="http://schemas.microsoft.com/office/drawing/2014/main" id="{FD841841-C2D7-4B8B-B3EC-193766295B1A}"/>
              </a:ext>
            </a:extLst>
          </p:cNvPr>
          <p:cNvPicPr>
            <a:picLocks noChangeAspect="1"/>
          </p:cNvPicPr>
          <p:nvPr/>
        </p:nvPicPr>
        <p:blipFill>
          <a:blip r:embed="rId3"/>
          <a:stretch>
            <a:fillRect/>
          </a:stretch>
        </p:blipFill>
        <p:spPr>
          <a:xfrm>
            <a:off x="146636" y="4146681"/>
            <a:ext cx="6591279" cy="463336"/>
          </a:xfrm>
          <a:prstGeom prst="rect">
            <a:avLst/>
          </a:prstGeom>
        </p:spPr>
      </p:pic>
      <p:sp>
        <p:nvSpPr>
          <p:cNvPr id="6" name="テキスト ボックス 5">
            <a:extLst>
              <a:ext uri="{FF2B5EF4-FFF2-40B4-BE49-F238E27FC236}">
                <a16:creationId xmlns:a16="http://schemas.microsoft.com/office/drawing/2014/main" id="{1255B508-B173-4CB3-917A-2E0775CC1B96}"/>
              </a:ext>
            </a:extLst>
          </p:cNvPr>
          <p:cNvSpPr txBox="1"/>
          <p:nvPr/>
        </p:nvSpPr>
        <p:spPr>
          <a:xfrm>
            <a:off x="0" y="0"/>
            <a:ext cx="6858000" cy="307777"/>
          </a:xfrm>
          <a:prstGeom prst="rect">
            <a:avLst/>
          </a:prstGeom>
          <a:solidFill>
            <a:srgbClr val="00B0F0"/>
          </a:solidFill>
        </p:spPr>
        <p:txBody>
          <a:bodyPr wrap="square" rtlCol="0">
            <a:spAutoFit/>
          </a:bodyPr>
          <a:lstStyle/>
          <a:p>
            <a:r>
              <a:rPr kumimoji="1" lang="en-US" altLang="ja-JP" sz="1400" b="1" dirty="0">
                <a:solidFill>
                  <a:schemeClr val="bg1"/>
                </a:solidFill>
                <a:latin typeface="Meiryo UI" panose="020B0604030504040204" pitchFamily="50" charset="-128"/>
                <a:ea typeface="Meiryo UI" panose="020B0604030504040204" pitchFamily="50" charset="-128"/>
              </a:rPr>
              <a:t>【</a:t>
            </a:r>
            <a:r>
              <a:rPr kumimoji="1" lang="ja-JP" altLang="en-US" sz="1400" b="1" dirty="0">
                <a:solidFill>
                  <a:schemeClr val="bg1"/>
                </a:solidFill>
                <a:latin typeface="Meiryo UI" panose="020B0604030504040204" pitchFamily="50" charset="-128"/>
                <a:ea typeface="Meiryo UI" panose="020B0604030504040204" pitchFamily="50" charset="-128"/>
              </a:rPr>
              <a:t>様式</a:t>
            </a:r>
            <a:r>
              <a:rPr kumimoji="1" lang="en-US" altLang="ja-JP" sz="1400" b="1" dirty="0">
                <a:solidFill>
                  <a:schemeClr val="bg1"/>
                </a:solidFill>
                <a:latin typeface="Meiryo UI" panose="020B0604030504040204" pitchFamily="50" charset="-128"/>
                <a:ea typeface="Meiryo UI" panose="020B0604030504040204" pitchFamily="50" charset="-128"/>
              </a:rPr>
              <a:t>3-1】</a:t>
            </a:r>
            <a:r>
              <a:rPr kumimoji="1" lang="ja-JP" altLang="en-US" sz="1400" b="1" dirty="0">
                <a:solidFill>
                  <a:schemeClr val="bg1"/>
                </a:solidFill>
                <a:latin typeface="Meiryo UI" panose="020B0604030504040204" pitchFamily="50" charset="-128"/>
                <a:ea typeface="Meiryo UI" panose="020B0604030504040204" pitchFamily="50" charset="-128"/>
              </a:rPr>
              <a:t>　地方協議会・政令指定都市</a:t>
            </a:r>
            <a:r>
              <a:rPr kumimoji="1" lang="en-US" altLang="ja-JP" sz="1400" b="1" dirty="0">
                <a:solidFill>
                  <a:schemeClr val="bg1"/>
                </a:solidFill>
                <a:latin typeface="Meiryo UI" panose="020B0604030504040204" pitchFamily="50" charset="-128"/>
                <a:ea typeface="Meiryo UI" panose="020B0604030504040204" pitchFamily="50" charset="-128"/>
              </a:rPr>
              <a:t>PTA</a:t>
            </a:r>
            <a:r>
              <a:rPr kumimoji="1" lang="ja-JP" altLang="en-US" sz="1400" b="1" dirty="0">
                <a:solidFill>
                  <a:schemeClr val="bg1"/>
                </a:solidFill>
                <a:latin typeface="Meiryo UI" panose="020B0604030504040204" pitchFamily="50" charset="-128"/>
                <a:ea typeface="Meiryo UI" panose="020B0604030504040204" pitchFamily="50" charset="-128"/>
              </a:rPr>
              <a:t>　参加者リスト作成マニュアル</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0F113393-A884-4B79-9AA5-0D97BDE60974}"/>
              </a:ext>
            </a:extLst>
          </p:cNvPr>
          <p:cNvSpPr txBox="1"/>
          <p:nvPr/>
        </p:nvSpPr>
        <p:spPr>
          <a:xfrm>
            <a:off x="0" y="307777"/>
            <a:ext cx="4897495" cy="415498"/>
          </a:xfrm>
          <a:prstGeom prst="rect">
            <a:avLst/>
          </a:prstGeom>
          <a:noFill/>
        </p:spPr>
        <p:txBody>
          <a:bodyPr wrap="none" rtlCol="0">
            <a:spAutoFit/>
          </a:bodyPr>
          <a:lstStyle/>
          <a:p>
            <a:r>
              <a:rPr kumimoji="1" lang="en-US" altLang="ja-JP" sz="1050" b="1" dirty="0">
                <a:solidFill>
                  <a:srgbClr val="FF0000"/>
                </a:solidFill>
              </a:rPr>
              <a:t>Excel</a:t>
            </a:r>
            <a:r>
              <a:rPr kumimoji="1" lang="ja-JP" altLang="en-US" sz="1050" b="1" dirty="0">
                <a:solidFill>
                  <a:srgbClr val="FF0000"/>
                </a:solidFill>
              </a:rPr>
              <a:t>シートは必要情報をすべて表示しております。</a:t>
            </a:r>
            <a:endParaRPr kumimoji="1" lang="en-US" altLang="ja-JP" sz="1050" b="1" dirty="0">
              <a:solidFill>
                <a:srgbClr val="FF0000"/>
              </a:solidFill>
            </a:endParaRPr>
          </a:p>
          <a:p>
            <a:r>
              <a:rPr kumimoji="1" lang="ja-JP" altLang="en-US" sz="1050" b="1" dirty="0">
                <a:solidFill>
                  <a:srgbClr val="FF0000"/>
                </a:solidFill>
              </a:rPr>
              <a:t>セルは結合・挿入せず、そのままご記入いただきますようお願いいたします。</a:t>
            </a:r>
          </a:p>
        </p:txBody>
      </p:sp>
      <p:sp>
        <p:nvSpPr>
          <p:cNvPr id="8" name="テキスト ボックス 7">
            <a:extLst>
              <a:ext uri="{FF2B5EF4-FFF2-40B4-BE49-F238E27FC236}">
                <a16:creationId xmlns:a16="http://schemas.microsoft.com/office/drawing/2014/main" id="{31314AD7-54C6-4947-A480-C4D41E315567}"/>
              </a:ext>
            </a:extLst>
          </p:cNvPr>
          <p:cNvSpPr txBox="1"/>
          <p:nvPr/>
        </p:nvSpPr>
        <p:spPr>
          <a:xfrm>
            <a:off x="10194" y="765594"/>
            <a:ext cx="6847805" cy="276999"/>
          </a:xfrm>
          <a:prstGeom prst="rect">
            <a:avLst/>
          </a:prstGeom>
          <a:solidFill>
            <a:schemeClr val="tx2">
              <a:lumMod val="20000"/>
              <a:lumOff val="80000"/>
            </a:schemeClr>
          </a:solid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１．入力方法</a:t>
            </a:r>
            <a:endParaRPr kumimoji="1" lang="en-US" altLang="ja-JP" sz="1200"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A037AAAA-905C-435A-AA0D-7C7E98990511}"/>
              </a:ext>
            </a:extLst>
          </p:cNvPr>
          <p:cNvSpPr txBox="1"/>
          <p:nvPr/>
        </p:nvSpPr>
        <p:spPr>
          <a:xfrm>
            <a:off x="132902" y="1042593"/>
            <a:ext cx="4365298" cy="507831"/>
          </a:xfrm>
          <a:prstGeom prst="rect">
            <a:avLst/>
          </a:prstGeom>
          <a:noFill/>
        </p:spPr>
        <p:txBody>
          <a:bodyPr wrap="none" rtlCol="0">
            <a:spAutoFit/>
          </a:bodyPr>
          <a:lstStyle/>
          <a:p>
            <a:r>
              <a:rPr kumimoji="1" lang="en-US" altLang="ja-JP" sz="900" dirty="0"/>
              <a:t>1</a:t>
            </a:r>
            <a:r>
              <a:rPr kumimoji="1" lang="ja-JP" altLang="en-US" sz="900" dirty="0"/>
              <a:t>シートで</a:t>
            </a:r>
            <a:r>
              <a:rPr kumimoji="1" lang="en-US" altLang="ja-JP" sz="900" dirty="0"/>
              <a:t>1,000</a:t>
            </a:r>
            <a:r>
              <a:rPr kumimoji="1" lang="ja-JP" altLang="en-US" sz="900" dirty="0"/>
              <a:t>名分のリストが作成できます。</a:t>
            </a:r>
            <a:endParaRPr kumimoji="1" lang="en-US" altLang="ja-JP" sz="900" dirty="0"/>
          </a:p>
          <a:p>
            <a:r>
              <a:rPr kumimoji="1" lang="en-US" altLang="ja-JP" sz="900" dirty="0"/>
              <a:t>【</a:t>
            </a:r>
            <a:r>
              <a:rPr kumimoji="1" lang="ja-JP" altLang="en-US" sz="900" dirty="0"/>
              <a:t>様式</a:t>
            </a:r>
            <a:r>
              <a:rPr kumimoji="1" lang="en-US" altLang="ja-JP" sz="900" dirty="0"/>
              <a:t>3-1】</a:t>
            </a:r>
            <a:r>
              <a:rPr kumimoji="1" lang="ja-JP" altLang="en-US" sz="900" dirty="0"/>
              <a:t>地方協議会・政令指定都市</a:t>
            </a:r>
            <a:r>
              <a:rPr kumimoji="1" lang="en-US" altLang="ja-JP" sz="900" dirty="0"/>
              <a:t>PTA </a:t>
            </a:r>
            <a:r>
              <a:rPr kumimoji="1" lang="ja-JP" altLang="en-US" sz="900" dirty="0"/>
              <a:t>の</a:t>
            </a:r>
            <a:r>
              <a:rPr kumimoji="1" lang="en-US" altLang="ja-JP" sz="900" dirty="0"/>
              <a:t>Excel</a:t>
            </a:r>
            <a:r>
              <a:rPr kumimoji="1" lang="ja-JP" altLang="en-US" sz="900" dirty="0"/>
              <a:t>ファイルの入力をします。</a:t>
            </a:r>
            <a:endParaRPr kumimoji="1" lang="en-US" altLang="ja-JP" sz="900" dirty="0"/>
          </a:p>
          <a:p>
            <a:r>
              <a:rPr kumimoji="1" lang="ja-JP" altLang="en-US" sz="900" dirty="0"/>
              <a:t>　 </a:t>
            </a:r>
            <a:r>
              <a:rPr kumimoji="1" lang="en-US" altLang="ja-JP" sz="900" dirty="0"/>
              <a:t>※</a:t>
            </a:r>
            <a:r>
              <a:rPr kumimoji="1" lang="ja-JP" altLang="en-US" sz="900" dirty="0"/>
              <a:t>水色のセルには計算式が入っているため、入力されないようお願いします。</a:t>
            </a:r>
            <a:endParaRPr kumimoji="1" lang="en-US" altLang="ja-JP" sz="900" dirty="0"/>
          </a:p>
        </p:txBody>
      </p:sp>
      <p:sp>
        <p:nvSpPr>
          <p:cNvPr id="10" name="テキスト ボックス 9">
            <a:extLst>
              <a:ext uri="{FF2B5EF4-FFF2-40B4-BE49-F238E27FC236}">
                <a16:creationId xmlns:a16="http://schemas.microsoft.com/office/drawing/2014/main" id="{A4A0DC0C-D855-4877-8870-9680ECAEBC44}"/>
              </a:ext>
            </a:extLst>
          </p:cNvPr>
          <p:cNvSpPr txBox="1"/>
          <p:nvPr/>
        </p:nvSpPr>
        <p:spPr>
          <a:xfrm>
            <a:off x="10195" y="1544666"/>
            <a:ext cx="1338828" cy="230832"/>
          </a:xfrm>
          <a:prstGeom prst="rect">
            <a:avLst/>
          </a:prstGeom>
          <a:noFill/>
        </p:spPr>
        <p:txBody>
          <a:bodyPr wrap="none" rtlCol="0">
            <a:spAutoFit/>
          </a:bodyPr>
          <a:lstStyle/>
          <a:p>
            <a:r>
              <a:rPr kumimoji="1" lang="ja-JP" altLang="en-US" sz="900" b="1" dirty="0"/>
              <a:t>①「団体情報」の入力</a:t>
            </a:r>
            <a:endParaRPr kumimoji="1" lang="en-US" altLang="ja-JP" sz="900" b="1" dirty="0"/>
          </a:p>
        </p:txBody>
      </p:sp>
      <p:sp>
        <p:nvSpPr>
          <p:cNvPr id="14" name="テキスト ボックス 13">
            <a:extLst>
              <a:ext uri="{FF2B5EF4-FFF2-40B4-BE49-F238E27FC236}">
                <a16:creationId xmlns:a16="http://schemas.microsoft.com/office/drawing/2014/main" id="{50F9D054-BB67-49F3-B1B2-205FC8097F05}"/>
              </a:ext>
            </a:extLst>
          </p:cNvPr>
          <p:cNvSpPr txBox="1"/>
          <p:nvPr/>
        </p:nvSpPr>
        <p:spPr>
          <a:xfrm>
            <a:off x="10195" y="2748320"/>
            <a:ext cx="6137031" cy="230832"/>
          </a:xfrm>
          <a:prstGeom prst="rect">
            <a:avLst/>
          </a:prstGeom>
          <a:noFill/>
        </p:spPr>
        <p:txBody>
          <a:bodyPr wrap="square" rtlCol="0">
            <a:spAutoFit/>
          </a:bodyPr>
          <a:lstStyle/>
          <a:p>
            <a:r>
              <a:rPr kumimoji="1" lang="ja-JP" altLang="en-US" sz="900" b="1" dirty="0"/>
              <a:t>②「郡市</a:t>
            </a:r>
            <a:r>
              <a:rPr kumimoji="1" lang="en-US" altLang="ja-JP" sz="900" b="1" dirty="0"/>
              <a:t>PTA</a:t>
            </a:r>
            <a:r>
              <a:rPr kumimoji="1" lang="ja-JP" altLang="en-US" sz="900" b="1" dirty="0"/>
              <a:t>参加申込」の入力（コピー＆ペースト、手入力）</a:t>
            </a:r>
            <a:endParaRPr kumimoji="1" lang="en-US" altLang="ja-JP" sz="900" b="1" dirty="0"/>
          </a:p>
        </p:txBody>
      </p:sp>
      <p:sp>
        <p:nvSpPr>
          <p:cNvPr id="16" name="テキスト ボックス 15">
            <a:extLst>
              <a:ext uri="{FF2B5EF4-FFF2-40B4-BE49-F238E27FC236}">
                <a16:creationId xmlns:a16="http://schemas.microsoft.com/office/drawing/2014/main" id="{6273FD65-DA37-4119-8F15-F6569B7E22A8}"/>
              </a:ext>
            </a:extLst>
          </p:cNvPr>
          <p:cNvSpPr txBox="1"/>
          <p:nvPr/>
        </p:nvSpPr>
        <p:spPr>
          <a:xfrm>
            <a:off x="2648984" y="4604484"/>
            <a:ext cx="2063385" cy="230832"/>
          </a:xfrm>
          <a:prstGeom prst="rect">
            <a:avLst/>
          </a:prstGeom>
          <a:noFill/>
        </p:spPr>
        <p:txBody>
          <a:bodyPr wrap="none" rtlCol="0">
            <a:spAutoFit/>
          </a:bodyPr>
          <a:lstStyle/>
          <a:p>
            <a:r>
              <a:rPr kumimoji="1" lang="ja-JP" altLang="en-US" sz="900" dirty="0"/>
              <a:t>↑ Ｉ列「単</a:t>
            </a:r>
            <a:r>
              <a:rPr kumimoji="1" lang="en-US" altLang="ja-JP" sz="900" dirty="0"/>
              <a:t>P No.</a:t>
            </a:r>
            <a:r>
              <a:rPr kumimoji="1" lang="ja-JP" altLang="en-US" sz="900" dirty="0"/>
              <a:t>」に手入力します。</a:t>
            </a:r>
            <a:endParaRPr kumimoji="1" lang="en-US" altLang="ja-JP" sz="900" dirty="0"/>
          </a:p>
        </p:txBody>
      </p:sp>
      <p:sp>
        <p:nvSpPr>
          <p:cNvPr id="17" name="テキスト ボックス 16">
            <a:extLst>
              <a:ext uri="{FF2B5EF4-FFF2-40B4-BE49-F238E27FC236}">
                <a16:creationId xmlns:a16="http://schemas.microsoft.com/office/drawing/2014/main" id="{8BFB2F77-4582-404D-9922-9864607B77C0}"/>
              </a:ext>
            </a:extLst>
          </p:cNvPr>
          <p:cNvSpPr txBox="1"/>
          <p:nvPr/>
        </p:nvSpPr>
        <p:spPr>
          <a:xfrm>
            <a:off x="10195" y="5474341"/>
            <a:ext cx="6847804" cy="276999"/>
          </a:xfrm>
          <a:prstGeom prst="rect">
            <a:avLst/>
          </a:prstGeom>
          <a:solidFill>
            <a:schemeClr val="tx2">
              <a:lumMod val="20000"/>
              <a:lumOff val="80000"/>
            </a:schemeClr>
          </a:solid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２．</a:t>
            </a:r>
            <a:r>
              <a:rPr kumimoji="1" lang="en-US" altLang="ja-JP" sz="1200" b="1" dirty="0">
                <a:latin typeface="Meiryo UI" panose="020B0604030504040204" pitchFamily="50" charset="-128"/>
                <a:ea typeface="Meiryo UI" panose="020B0604030504040204" pitchFamily="50" charset="-128"/>
              </a:rPr>
              <a:t>Excel</a:t>
            </a:r>
            <a:r>
              <a:rPr kumimoji="1" lang="ja-JP" altLang="en-US" sz="1200" b="1" dirty="0">
                <a:latin typeface="Meiryo UI" panose="020B0604030504040204" pitchFamily="50" charset="-128"/>
                <a:ea typeface="Meiryo UI" panose="020B0604030504040204" pitchFamily="50" charset="-128"/>
              </a:rPr>
              <a:t>ファイルの送付</a:t>
            </a:r>
            <a:endParaRPr kumimoji="1" lang="en-US" altLang="ja-JP" sz="1200" b="1"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9DA7CEBB-328C-4DA2-87A8-36024BB1CF28}"/>
              </a:ext>
            </a:extLst>
          </p:cNvPr>
          <p:cNvSpPr txBox="1"/>
          <p:nvPr/>
        </p:nvSpPr>
        <p:spPr>
          <a:xfrm>
            <a:off x="132902" y="5751340"/>
            <a:ext cx="6590266" cy="1431161"/>
          </a:xfrm>
          <a:prstGeom prst="rect">
            <a:avLst/>
          </a:prstGeom>
          <a:noFill/>
        </p:spPr>
        <p:txBody>
          <a:bodyPr wrap="none" rtlCol="0">
            <a:spAutoFit/>
          </a:bodyPr>
          <a:lstStyle/>
          <a:p>
            <a:r>
              <a:rPr kumimoji="1" lang="ja-JP" altLang="en-US" sz="900" dirty="0"/>
              <a:t>①ファイル名は </a:t>
            </a:r>
            <a:r>
              <a:rPr kumimoji="1" lang="ja-JP" altLang="en-US" sz="900" b="1" dirty="0"/>
              <a:t>地方協議会・政令指定都市</a:t>
            </a:r>
            <a:r>
              <a:rPr kumimoji="1" lang="en-US" altLang="ja-JP" sz="900" b="1" dirty="0"/>
              <a:t>PTA</a:t>
            </a:r>
            <a:r>
              <a:rPr kumimoji="1" lang="ja-JP" altLang="en-US" sz="900" b="1" dirty="0"/>
              <a:t>名＋送付日４桁</a:t>
            </a:r>
            <a:r>
              <a:rPr kumimoji="1" lang="ja-JP" altLang="en-US" sz="900" dirty="0"/>
              <a:t>として保存してください。</a:t>
            </a:r>
            <a:endParaRPr kumimoji="1" lang="en-US" altLang="ja-JP" sz="900" dirty="0"/>
          </a:p>
          <a:p>
            <a:r>
              <a:rPr kumimoji="1" lang="ja-JP" altLang="en-US" sz="900" dirty="0"/>
              <a:t>　例：</a:t>
            </a:r>
            <a:r>
              <a:rPr kumimoji="1" lang="en-US" altLang="ja-JP" sz="900" dirty="0"/>
              <a:t>6</a:t>
            </a:r>
            <a:r>
              <a:rPr kumimoji="1" lang="ja-JP" altLang="en-US" sz="900" dirty="0"/>
              <a:t>月</a:t>
            </a:r>
            <a:r>
              <a:rPr kumimoji="1" lang="en-US" altLang="ja-JP" sz="900" dirty="0"/>
              <a:t>25</a:t>
            </a:r>
            <a:r>
              <a:rPr kumimoji="1" lang="ja-JP" altLang="en-US" sz="900" dirty="0"/>
              <a:t>日に送信する場合</a:t>
            </a:r>
            <a:r>
              <a:rPr kumimoji="1" lang="en-US" altLang="ja-JP" sz="900" dirty="0"/>
              <a:t>‥</a:t>
            </a:r>
            <a:r>
              <a:rPr kumimoji="1" lang="ja-JP" altLang="en-US" sz="900" dirty="0"/>
              <a:t>「石川県</a:t>
            </a:r>
            <a:r>
              <a:rPr kumimoji="1" lang="en-US" altLang="ja-JP" sz="900" dirty="0"/>
              <a:t>PTA</a:t>
            </a:r>
            <a:r>
              <a:rPr kumimoji="1" lang="ja-JP" altLang="en-US" sz="900" dirty="0"/>
              <a:t>連合会</a:t>
            </a:r>
            <a:r>
              <a:rPr kumimoji="1" lang="en-US" altLang="ja-JP" sz="900" dirty="0"/>
              <a:t>0625</a:t>
            </a:r>
            <a:r>
              <a:rPr kumimoji="1" lang="ja-JP" altLang="en-US" sz="900" dirty="0"/>
              <a:t>」</a:t>
            </a:r>
            <a:endParaRPr kumimoji="1" lang="en-US" altLang="ja-JP" sz="900" dirty="0"/>
          </a:p>
          <a:p>
            <a:endParaRPr kumimoji="1" lang="en-US" altLang="ja-JP" sz="300" dirty="0"/>
          </a:p>
          <a:p>
            <a:r>
              <a:rPr kumimoji="1" lang="ja-JP" altLang="en-US" sz="900" dirty="0"/>
              <a:t>②データは </a:t>
            </a:r>
            <a:r>
              <a:rPr kumimoji="1" lang="ja-JP" altLang="en-US" sz="900" b="1" dirty="0"/>
              <a:t>日本旅行金沢支店・第７３回日本</a:t>
            </a:r>
            <a:r>
              <a:rPr kumimoji="1" lang="en-US" altLang="ja-JP" sz="900" b="1" dirty="0"/>
              <a:t>PTA</a:t>
            </a:r>
            <a:r>
              <a:rPr kumimoji="1" lang="ja-JP" altLang="en-US" sz="900" b="1" dirty="0"/>
              <a:t>全国研究大会石川大会デスク </a:t>
            </a:r>
            <a:r>
              <a:rPr kumimoji="1" lang="ja-JP" altLang="en-US" sz="900" dirty="0"/>
              <a:t>宛にお送りください。</a:t>
            </a:r>
            <a:endParaRPr kumimoji="1" lang="en-US" altLang="ja-JP" sz="900" dirty="0"/>
          </a:p>
          <a:p>
            <a:r>
              <a:rPr kumimoji="1" lang="ja-JP" altLang="en-US" sz="900" dirty="0">
                <a:solidFill>
                  <a:srgbClr val="FF0000"/>
                </a:solidFill>
              </a:rPr>
              <a:t>　</a:t>
            </a:r>
            <a:r>
              <a:rPr kumimoji="1" lang="ja-JP" altLang="en-US" sz="900" dirty="0"/>
              <a:t>件名は</a:t>
            </a:r>
            <a:r>
              <a:rPr kumimoji="1" lang="ja-JP" altLang="en-US" sz="900" b="1" dirty="0"/>
              <a:t>「●●</a:t>
            </a:r>
            <a:r>
              <a:rPr kumimoji="1" lang="en-US" altLang="ja-JP" sz="900" b="1" dirty="0"/>
              <a:t>PTA</a:t>
            </a:r>
            <a:r>
              <a:rPr kumimoji="1" lang="ja-JP" altLang="en-US" sz="900" b="1" dirty="0"/>
              <a:t>連合会　石川大会参加者リスト」</a:t>
            </a:r>
            <a:r>
              <a:rPr kumimoji="1" lang="ja-JP" altLang="en-US" sz="900" dirty="0"/>
              <a:t>としていただきますよう、お願いいたします。</a:t>
            </a:r>
            <a:endParaRPr kumimoji="1" lang="en-US" altLang="ja-JP" sz="900" dirty="0"/>
          </a:p>
          <a:p>
            <a:endParaRPr kumimoji="1" lang="en-US" altLang="ja-JP" sz="300" dirty="0">
              <a:solidFill>
                <a:srgbClr val="FF0000"/>
              </a:solidFill>
            </a:endParaRPr>
          </a:p>
          <a:p>
            <a:r>
              <a:rPr kumimoji="1" lang="ja-JP" altLang="en-US" sz="900" dirty="0"/>
              <a:t>③送付する際は</a:t>
            </a:r>
            <a:r>
              <a:rPr kumimoji="1" lang="en-US" altLang="ja-JP" sz="900" dirty="0"/>
              <a:t>Excel</a:t>
            </a:r>
            <a:r>
              <a:rPr kumimoji="1" lang="ja-JP" altLang="en-US" sz="900" dirty="0"/>
              <a:t>データのままお送りください（</a:t>
            </a:r>
            <a:r>
              <a:rPr kumimoji="1" lang="en-US" altLang="ja-JP" sz="900" dirty="0"/>
              <a:t>PDF</a:t>
            </a:r>
            <a:r>
              <a:rPr kumimoji="1" lang="ja-JP" altLang="en-US" sz="900" dirty="0"/>
              <a:t>等にファイル変換されないようご注意ください）　</a:t>
            </a:r>
            <a:endParaRPr kumimoji="1" lang="en-US" altLang="ja-JP" sz="900" dirty="0"/>
          </a:p>
          <a:p>
            <a:r>
              <a:rPr kumimoji="1" lang="ja-JP" altLang="en-US" sz="900" dirty="0"/>
              <a:t>　</a:t>
            </a:r>
            <a:r>
              <a:rPr kumimoji="1" lang="ja-JP" altLang="en-US" sz="900" dirty="0">
                <a:solidFill>
                  <a:srgbClr val="FF0000"/>
                </a:solidFill>
              </a:rPr>
              <a:t>★個人情報保護の観点より、ファイルにはパスワード（任意）をおかけください。</a:t>
            </a:r>
            <a:endParaRPr kumimoji="1" lang="en-US" altLang="ja-JP" sz="900" dirty="0">
              <a:solidFill>
                <a:srgbClr val="FF0000"/>
              </a:solidFill>
            </a:endParaRPr>
          </a:p>
          <a:p>
            <a:r>
              <a:rPr kumimoji="1" lang="ja-JP" altLang="en-US" sz="900" dirty="0">
                <a:solidFill>
                  <a:srgbClr val="FF0000"/>
                </a:solidFill>
              </a:rPr>
              <a:t>　　メール送信の際はファイル送信後に、別メールにてパスワードをお送りください。</a:t>
            </a:r>
            <a:endParaRPr kumimoji="1" lang="en-US" altLang="ja-JP" sz="900" dirty="0">
              <a:solidFill>
                <a:srgbClr val="FF0000"/>
              </a:solidFill>
            </a:endParaRPr>
          </a:p>
          <a:p>
            <a:r>
              <a:rPr kumimoji="1" lang="ja-JP" altLang="en-US" sz="900" dirty="0"/>
              <a:t>④石川大会デスクではメール受信後、</a:t>
            </a:r>
            <a:r>
              <a:rPr kumimoji="1" lang="en-US" altLang="ja-JP" sz="900" dirty="0"/>
              <a:t>2</a:t>
            </a:r>
            <a:r>
              <a:rPr kumimoji="1" lang="ja-JP" altLang="en-US" sz="900" dirty="0"/>
              <a:t>営業日以内に到着確認メールをお送りいたします（営業日</a:t>
            </a:r>
            <a:r>
              <a:rPr kumimoji="1" lang="ja-JP" altLang="en-US" sz="900" dirty="0">
                <a:sym typeface="Wingdings" panose="05000000000000000000" pitchFamily="2" charset="2"/>
              </a:rPr>
              <a:t>：月～金　土日祝は休業）</a:t>
            </a:r>
            <a:endParaRPr kumimoji="1" lang="en-US" altLang="ja-JP" sz="900" dirty="0"/>
          </a:p>
          <a:p>
            <a:r>
              <a:rPr kumimoji="1" lang="ja-JP" altLang="en-US" sz="900" dirty="0"/>
              <a:t>　到着確認メールが届かない場合は、お手数をおかけしますがご連絡いただきますようお願いいたします。</a:t>
            </a:r>
            <a:endParaRPr kumimoji="1" lang="en-US" altLang="ja-JP" sz="900" dirty="0"/>
          </a:p>
        </p:txBody>
      </p:sp>
      <p:sp>
        <p:nvSpPr>
          <p:cNvPr id="20" name="テキスト ボックス 19">
            <a:extLst>
              <a:ext uri="{FF2B5EF4-FFF2-40B4-BE49-F238E27FC236}">
                <a16:creationId xmlns:a16="http://schemas.microsoft.com/office/drawing/2014/main" id="{63061797-EC3B-4158-829C-F076236FBA8A}"/>
              </a:ext>
            </a:extLst>
          </p:cNvPr>
          <p:cNvSpPr txBox="1"/>
          <p:nvPr/>
        </p:nvSpPr>
        <p:spPr>
          <a:xfrm>
            <a:off x="10195" y="7207706"/>
            <a:ext cx="6847804" cy="276999"/>
          </a:xfrm>
          <a:prstGeom prst="rect">
            <a:avLst/>
          </a:prstGeom>
          <a:solidFill>
            <a:schemeClr val="tx2">
              <a:lumMod val="20000"/>
              <a:lumOff val="80000"/>
            </a:schemeClr>
          </a:solid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３．</a:t>
            </a:r>
            <a:r>
              <a:rPr kumimoji="1" lang="en-US" altLang="ja-JP" sz="1200" b="1" dirty="0">
                <a:latin typeface="Meiryo UI" panose="020B0604030504040204" pitchFamily="50" charset="-128"/>
                <a:ea typeface="Meiryo UI" panose="020B0604030504040204" pitchFamily="50" charset="-128"/>
              </a:rPr>
              <a:t>1</a:t>
            </a:r>
            <a:r>
              <a:rPr kumimoji="1" lang="ja-JP" altLang="en-US" sz="1200" b="1" dirty="0">
                <a:latin typeface="Meiryo UI" panose="020B0604030504040204" pitchFamily="50" charset="-128"/>
                <a:ea typeface="Meiryo UI" panose="020B0604030504040204" pitchFamily="50" charset="-128"/>
              </a:rPr>
              <a:t>回目送付後の変更・取消について</a:t>
            </a:r>
            <a:endParaRPr kumimoji="1" lang="en-US" altLang="ja-JP" sz="1200" b="1"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01A6797F-5989-455A-9D61-13621423675D}"/>
              </a:ext>
            </a:extLst>
          </p:cNvPr>
          <p:cNvSpPr txBox="1"/>
          <p:nvPr/>
        </p:nvSpPr>
        <p:spPr>
          <a:xfrm>
            <a:off x="132902" y="7484705"/>
            <a:ext cx="6293711" cy="1708160"/>
          </a:xfrm>
          <a:prstGeom prst="rect">
            <a:avLst/>
          </a:prstGeom>
          <a:noFill/>
        </p:spPr>
        <p:txBody>
          <a:bodyPr wrap="none" rtlCol="0">
            <a:spAutoFit/>
          </a:bodyPr>
          <a:lstStyle/>
          <a:p>
            <a:r>
              <a:rPr kumimoji="1" lang="ja-JP" altLang="en-US" sz="900" dirty="0"/>
              <a:t>①</a:t>
            </a:r>
            <a:r>
              <a:rPr kumimoji="1" lang="en-US" altLang="ja-JP" sz="900" dirty="0"/>
              <a:t>1</a:t>
            </a:r>
            <a:r>
              <a:rPr kumimoji="1" lang="ja-JP" altLang="en-US" sz="900" dirty="0"/>
              <a:t>回目送付後に、変更や取消があった場合は、</a:t>
            </a:r>
            <a:endParaRPr kumimoji="1" lang="en-US" altLang="ja-JP" sz="900" dirty="0"/>
          </a:p>
          <a:p>
            <a:r>
              <a:rPr kumimoji="1" lang="ja-JP" altLang="en-US" sz="900" dirty="0"/>
              <a:t>　</a:t>
            </a:r>
            <a:r>
              <a:rPr kumimoji="1" lang="ja-JP" altLang="en-US" sz="900" dirty="0">
                <a:solidFill>
                  <a:srgbClr val="0070C0"/>
                </a:solidFill>
              </a:rPr>
              <a:t>＜追加の場合＞</a:t>
            </a:r>
            <a:r>
              <a:rPr kumimoji="1" lang="ja-JP" altLang="en-US" sz="900" dirty="0"/>
              <a:t>最後の方の次の行に追加入力し、そのセルを</a:t>
            </a:r>
            <a:r>
              <a:rPr kumimoji="1" lang="ja-JP" altLang="en-US" sz="900" dirty="0">
                <a:solidFill>
                  <a:srgbClr val="0070C0"/>
                </a:solidFill>
              </a:rPr>
              <a:t>青色</a:t>
            </a:r>
            <a:r>
              <a:rPr kumimoji="1" lang="ja-JP" altLang="en-US" sz="900" dirty="0"/>
              <a:t>で塗りつぶしてください。</a:t>
            </a:r>
            <a:endParaRPr kumimoji="1" lang="en-US" altLang="ja-JP" sz="900" dirty="0"/>
          </a:p>
          <a:p>
            <a:r>
              <a:rPr kumimoji="1" lang="ja-JP" altLang="en-US" sz="900" dirty="0"/>
              <a:t>　</a:t>
            </a:r>
            <a:r>
              <a:rPr kumimoji="1" lang="ja-JP" altLang="en-US" sz="900" dirty="0">
                <a:solidFill>
                  <a:srgbClr val="00B050"/>
                </a:solidFill>
              </a:rPr>
              <a:t>＜変更の場合＞</a:t>
            </a:r>
            <a:r>
              <a:rPr kumimoji="1" lang="ja-JP" altLang="en-US" sz="900" dirty="0"/>
              <a:t>変更箇所を修正（上書き）し、そのセルを</a:t>
            </a:r>
            <a:r>
              <a:rPr kumimoji="1" lang="ja-JP" altLang="en-US" sz="900" dirty="0">
                <a:solidFill>
                  <a:srgbClr val="00B050"/>
                </a:solidFill>
              </a:rPr>
              <a:t>緑色</a:t>
            </a:r>
            <a:r>
              <a:rPr kumimoji="1" lang="ja-JP" altLang="en-US" sz="900" dirty="0"/>
              <a:t>で塗りつぶしてください。</a:t>
            </a:r>
            <a:endParaRPr kumimoji="1" lang="en-US" altLang="ja-JP" sz="900" dirty="0"/>
          </a:p>
          <a:p>
            <a:r>
              <a:rPr kumimoji="1" lang="ja-JP" altLang="en-US" sz="900" dirty="0"/>
              <a:t>　</a:t>
            </a:r>
            <a:r>
              <a:rPr kumimoji="1" lang="ja-JP" altLang="en-US" sz="900" dirty="0">
                <a:solidFill>
                  <a:srgbClr val="FF0000"/>
                </a:solidFill>
              </a:rPr>
              <a:t>＜取消の場合＞</a:t>
            </a:r>
            <a:r>
              <a:rPr kumimoji="1" lang="ja-JP" altLang="en-US" sz="900" dirty="0"/>
              <a:t>取消者の行を</a:t>
            </a:r>
            <a:r>
              <a:rPr kumimoji="1" lang="ja-JP" altLang="en-US" sz="900" dirty="0">
                <a:solidFill>
                  <a:srgbClr val="FF0000"/>
                </a:solidFill>
              </a:rPr>
              <a:t>赤色</a:t>
            </a:r>
            <a:r>
              <a:rPr kumimoji="1" lang="ja-JP" altLang="en-US" sz="900" dirty="0"/>
              <a:t>で塗りつぶしてください（データは削除しないようにお願いします）</a:t>
            </a:r>
            <a:endParaRPr kumimoji="1" lang="en-US" altLang="ja-JP" sz="900" dirty="0"/>
          </a:p>
          <a:p>
            <a:r>
              <a:rPr kumimoji="1" lang="ja-JP" altLang="en-US" sz="900" dirty="0"/>
              <a:t>　★</a:t>
            </a:r>
            <a:r>
              <a:rPr kumimoji="1" lang="en-US" altLang="ja-JP" sz="900" dirty="0"/>
              <a:t>【</a:t>
            </a:r>
            <a:r>
              <a:rPr kumimoji="1" lang="en-US" altLang="ja-JP" sz="900" dirty="0">
                <a:latin typeface="ＭＳ ゴシック" panose="020B0609070205080204" pitchFamily="49" charset="-128"/>
                <a:ea typeface="ＭＳ ゴシック" panose="020B0609070205080204" pitchFamily="49" charset="-128"/>
              </a:rPr>
              <a:t>G2</a:t>
            </a:r>
            <a:r>
              <a:rPr kumimoji="1" lang="en-US" altLang="ja-JP" sz="900" dirty="0"/>
              <a:t>】</a:t>
            </a:r>
            <a:r>
              <a:rPr kumimoji="1" lang="ja-JP" altLang="en-US" sz="900" dirty="0"/>
              <a:t>セル「送信回数」をその都度変更いただきますようお願いします。</a:t>
            </a:r>
            <a:endParaRPr kumimoji="1" lang="en-US" altLang="ja-JP" sz="900" dirty="0"/>
          </a:p>
          <a:p>
            <a:endParaRPr kumimoji="1" lang="en-US" altLang="ja-JP" sz="300" dirty="0"/>
          </a:p>
          <a:p>
            <a:r>
              <a:rPr kumimoji="1" lang="ja-JP" altLang="en-US" sz="900" dirty="0"/>
              <a:t>②参加者数が</a:t>
            </a:r>
            <a:r>
              <a:rPr kumimoji="1" lang="en-US" altLang="ja-JP" sz="900" dirty="0"/>
              <a:t>1,000</a:t>
            </a:r>
            <a:r>
              <a:rPr kumimoji="1" lang="ja-JP" altLang="en-US" sz="900" dirty="0"/>
              <a:t>名を超える場合、</a:t>
            </a:r>
            <a:r>
              <a:rPr kumimoji="1" lang="en-US" altLang="ja-JP" sz="900" dirty="0"/>
              <a:t>【</a:t>
            </a:r>
            <a:r>
              <a:rPr kumimoji="1" lang="ja-JP" altLang="en-US" sz="900" dirty="0"/>
              <a:t>様式</a:t>
            </a:r>
            <a:r>
              <a:rPr kumimoji="1" lang="en-US" altLang="ja-JP" sz="900" dirty="0"/>
              <a:t>2-1】</a:t>
            </a:r>
            <a:r>
              <a:rPr kumimoji="1" lang="ja-JP" altLang="en-US" sz="900" dirty="0"/>
              <a:t>の</a:t>
            </a:r>
            <a:r>
              <a:rPr kumimoji="1" lang="en-US" altLang="ja-JP" sz="900" dirty="0"/>
              <a:t>2</a:t>
            </a:r>
            <a:r>
              <a:rPr kumimoji="1" lang="ja-JP" altLang="en-US" sz="900" dirty="0"/>
              <a:t>つ目のファイルを作成し、追加人数分をご記入ください。</a:t>
            </a:r>
            <a:endParaRPr kumimoji="1" lang="en-US" altLang="ja-JP" sz="900" dirty="0"/>
          </a:p>
          <a:p>
            <a:r>
              <a:rPr kumimoji="1" lang="ja-JP" altLang="en-US" sz="900" dirty="0"/>
              <a:t>　★</a:t>
            </a:r>
            <a:r>
              <a:rPr kumimoji="1" lang="en-US" altLang="ja-JP" sz="900" dirty="0"/>
              <a:t>1</a:t>
            </a:r>
            <a:r>
              <a:rPr kumimoji="1" lang="ja-JP" altLang="en-US" sz="900" dirty="0"/>
              <a:t>つのシートに行を追加されないようご注意ください。</a:t>
            </a:r>
            <a:endParaRPr kumimoji="1" lang="en-US" altLang="ja-JP" sz="900" dirty="0"/>
          </a:p>
          <a:p>
            <a:endParaRPr kumimoji="1" lang="en-US" altLang="ja-JP" sz="300" dirty="0"/>
          </a:p>
          <a:p>
            <a:r>
              <a:rPr kumimoji="1" lang="ja-JP" altLang="en-US" sz="900" dirty="0"/>
              <a:t>③上記「２．</a:t>
            </a:r>
            <a:r>
              <a:rPr kumimoji="1" lang="en-US" altLang="ja-JP" sz="900" dirty="0"/>
              <a:t>Excel</a:t>
            </a:r>
            <a:r>
              <a:rPr kumimoji="1" lang="ja-JP" altLang="en-US" sz="900" dirty="0"/>
              <a:t>ファイルの送付」の手順にて、</a:t>
            </a:r>
            <a:r>
              <a:rPr kumimoji="1" lang="ja-JP" altLang="en-US" sz="900" b="1" dirty="0"/>
              <a:t>日本旅行金沢支店・第</a:t>
            </a:r>
            <a:r>
              <a:rPr kumimoji="1" lang="en-US" altLang="ja-JP" sz="900" b="1" dirty="0"/>
              <a:t>73</a:t>
            </a:r>
            <a:r>
              <a:rPr kumimoji="1" lang="ja-JP" altLang="en-US" sz="900" b="1" dirty="0"/>
              <a:t>回日本</a:t>
            </a:r>
            <a:r>
              <a:rPr kumimoji="1" lang="en-US" altLang="ja-JP" sz="900" b="1" dirty="0"/>
              <a:t>PTA</a:t>
            </a:r>
            <a:r>
              <a:rPr kumimoji="1" lang="ja-JP" altLang="en-US" sz="900" b="1" dirty="0"/>
              <a:t>全国研究大会石川大会デスク </a:t>
            </a:r>
            <a:r>
              <a:rPr kumimoji="1" lang="ja-JP" altLang="en-US" sz="900" dirty="0"/>
              <a:t>宛に</a:t>
            </a:r>
            <a:endParaRPr kumimoji="1" lang="en-US" altLang="ja-JP" sz="900" dirty="0"/>
          </a:p>
          <a:p>
            <a:r>
              <a:rPr kumimoji="1" lang="ja-JP" altLang="en-US" sz="900" dirty="0"/>
              <a:t>　お送りください。</a:t>
            </a:r>
            <a:endParaRPr kumimoji="1" lang="en-US" altLang="ja-JP" sz="900" dirty="0"/>
          </a:p>
          <a:p>
            <a:endParaRPr kumimoji="1" lang="en-US" altLang="ja-JP" sz="900" dirty="0"/>
          </a:p>
          <a:p>
            <a:r>
              <a:rPr kumimoji="1" lang="en-US" altLang="ja-JP" sz="900" dirty="0"/>
              <a:t>※</a:t>
            </a:r>
            <a:r>
              <a:rPr kumimoji="1" lang="ja-JP" altLang="en-US" sz="900" dirty="0"/>
              <a:t>上記連絡方法はあくまでも一例です。事務局間で取り決めがある場合は、その方法に従ってください。</a:t>
            </a:r>
            <a:endParaRPr kumimoji="1" lang="en-US" altLang="ja-JP" sz="900" dirty="0"/>
          </a:p>
        </p:txBody>
      </p:sp>
      <p:sp>
        <p:nvSpPr>
          <p:cNvPr id="19" name="テキスト ボックス 18">
            <a:extLst>
              <a:ext uri="{FF2B5EF4-FFF2-40B4-BE49-F238E27FC236}">
                <a16:creationId xmlns:a16="http://schemas.microsoft.com/office/drawing/2014/main" id="{69BB3A40-BC85-40D3-98C7-22FDB80BDD6B}"/>
              </a:ext>
            </a:extLst>
          </p:cNvPr>
          <p:cNvSpPr txBox="1"/>
          <p:nvPr/>
        </p:nvSpPr>
        <p:spPr>
          <a:xfrm>
            <a:off x="69984" y="2976861"/>
            <a:ext cx="1219250" cy="200055"/>
          </a:xfrm>
          <a:prstGeom prst="rect">
            <a:avLst/>
          </a:prstGeom>
          <a:noFill/>
        </p:spPr>
        <p:txBody>
          <a:bodyPr wrap="square" rtlCol="0">
            <a:spAutoFit/>
          </a:bodyPr>
          <a:lstStyle/>
          <a:p>
            <a:r>
              <a:rPr kumimoji="1" lang="en-US" altLang="ja-JP" sz="700" b="1" dirty="0"/>
              <a:t>【</a:t>
            </a:r>
            <a:r>
              <a:rPr kumimoji="1" lang="ja-JP" altLang="en-US" sz="700" b="1" dirty="0"/>
              <a:t>様式</a:t>
            </a:r>
            <a:r>
              <a:rPr kumimoji="1" lang="en-US" altLang="ja-JP" sz="700" b="1" dirty="0"/>
              <a:t>2-1】</a:t>
            </a:r>
            <a:r>
              <a:rPr kumimoji="1" lang="ja-JP" altLang="en-US" sz="700" b="1" dirty="0"/>
              <a:t>郡市</a:t>
            </a:r>
            <a:r>
              <a:rPr kumimoji="1" lang="en-US" altLang="ja-JP" sz="700" b="1" dirty="0"/>
              <a:t>PTA</a:t>
            </a:r>
          </a:p>
        </p:txBody>
      </p:sp>
      <p:sp>
        <p:nvSpPr>
          <p:cNvPr id="11" name="正方形/長方形 10">
            <a:extLst>
              <a:ext uri="{FF2B5EF4-FFF2-40B4-BE49-F238E27FC236}">
                <a16:creationId xmlns:a16="http://schemas.microsoft.com/office/drawing/2014/main" id="{0AB80CAB-2822-438F-8B40-579AA14A5D42}"/>
              </a:ext>
            </a:extLst>
          </p:cNvPr>
          <p:cNvSpPr/>
          <p:nvPr/>
        </p:nvSpPr>
        <p:spPr>
          <a:xfrm>
            <a:off x="248660" y="3493169"/>
            <a:ext cx="6465477" cy="120509"/>
          </a:xfrm>
          <a:prstGeom prst="rect">
            <a:avLst/>
          </a:prstGeom>
          <a:noFill/>
          <a:ln w="12700">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endParaRPr kumimoji="1" lang="ja-JP" altLang="en-US" sz="1100" dirty="0"/>
          </a:p>
        </p:txBody>
      </p:sp>
      <p:sp>
        <p:nvSpPr>
          <p:cNvPr id="23" name="正方形/長方形 22">
            <a:extLst>
              <a:ext uri="{FF2B5EF4-FFF2-40B4-BE49-F238E27FC236}">
                <a16:creationId xmlns:a16="http://schemas.microsoft.com/office/drawing/2014/main" id="{76A59C57-6A74-4FA1-A268-0A42618B72A9}"/>
              </a:ext>
            </a:extLst>
          </p:cNvPr>
          <p:cNvSpPr/>
          <p:nvPr/>
        </p:nvSpPr>
        <p:spPr>
          <a:xfrm>
            <a:off x="231112" y="4487754"/>
            <a:ext cx="6502105" cy="111198"/>
          </a:xfrm>
          <a:prstGeom prst="rect">
            <a:avLst/>
          </a:prstGeom>
          <a:noFill/>
          <a:ln w="1270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endParaRPr kumimoji="1" lang="ja-JP" altLang="en-US" sz="1100" dirty="0"/>
          </a:p>
        </p:txBody>
      </p:sp>
      <p:cxnSp>
        <p:nvCxnSpPr>
          <p:cNvPr id="24" name="直線矢印コネクタ 23">
            <a:extLst>
              <a:ext uri="{FF2B5EF4-FFF2-40B4-BE49-F238E27FC236}">
                <a16:creationId xmlns:a16="http://schemas.microsoft.com/office/drawing/2014/main" id="{019A4AEC-F51E-4830-B658-B20A6638FC4E}"/>
              </a:ext>
            </a:extLst>
          </p:cNvPr>
          <p:cNvCxnSpPr>
            <a:cxnSpLocks/>
            <a:stCxn id="11" idx="2"/>
            <a:endCxn id="23" idx="0"/>
          </p:cNvCxnSpPr>
          <p:nvPr/>
        </p:nvCxnSpPr>
        <p:spPr>
          <a:xfrm>
            <a:off x="3481399" y="3613678"/>
            <a:ext cx="766" cy="874076"/>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6" name="吹き出し: 四角形 25">
            <a:extLst>
              <a:ext uri="{FF2B5EF4-FFF2-40B4-BE49-F238E27FC236}">
                <a16:creationId xmlns:a16="http://schemas.microsoft.com/office/drawing/2014/main" id="{603F7CFB-2C19-4889-99B4-5660B49AD4C0}"/>
              </a:ext>
            </a:extLst>
          </p:cNvPr>
          <p:cNvSpPr/>
          <p:nvPr/>
        </p:nvSpPr>
        <p:spPr>
          <a:xfrm>
            <a:off x="3726820" y="3777671"/>
            <a:ext cx="893441" cy="195814"/>
          </a:xfrm>
          <a:prstGeom prst="wedgeRectCallout">
            <a:avLst>
              <a:gd name="adj1" fmla="val -69126"/>
              <a:gd name="adj2" fmla="val -32877"/>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36000" tIns="36000" rIns="36000" bIns="36000" rtlCol="0" anchor="ctr">
            <a:spAutoFit/>
          </a:bodyPr>
          <a:lstStyle/>
          <a:p>
            <a:pPr algn="ctr"/>
            <a:r>
              <a:rPr kumimoji="1" lang="ja-JP" altLang="en-US" sz="800" dirty="0">
                <a:solidFill>
                  <a:schemeClr val="tx1"/>
                </a:solidFill>
              </a:rPr>
              <a:t>コピー＆ペースト</a:t>
            </a:r>
          </a:p>
        </p:txBody>
      </p:sp>
      <p:sp>
        <p:nvSpPr>
          <p:cNvPr id="28" name="正方形/長方形 27">
            <a:extLst>
              <a:ext uri="{FF2B5EF4-FFF2-40B4-BE49-F238E27FC236}">
                <a16:creationId xmlns:a16="http://schemas.microsoft.com/office/drawing/2014/main" id="{39A621BC-1B1B-41D4-826D-59D139870D4D}"/>
              </a:ext>
            </a:extLst>
          </p:cNvPr>
          <p:cNvSpPr/>
          <p:nvPr/>
        </p:nvSpPr>
        <p:spPr>
          <a:xfrm>
            <a:off x="2663735" y="4264439"/>
            <a:ext cx="281965" cy="34004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endParaRPr kumimoji="1" lang="ja-JP" altLang="en-US" sz="1100" dirty="0">
              <a:noFill/>
            </a:endParaRPr>
          </a:p>
        </p:txBody>
      </p:sp>
      <p:sp>
        <p:nvSpPr>
          <p:cNvPr id="30" name="テキスト ボックス 29">
            <a:extLst>
              <a:ext uri="{FF2B5EF4-FFF2-40B4-BE49-F238E27FC236}">
                <a16:creationId xmlns:a16="http://schemas.microsoft.com/office/drawing/2014/main" id="{BB8F995C-6A72-41F9-BAC0-5605D90F737D}"/>
              </a:ext>
            </a:extLst>
          </p:cNvPr>
          <p:cNvSpPr txBox="1"/>
          <p:nvPr/>
        </p:nvSpPr>
        <p:spPr>
          <a:xfrm>
            <a:off x="10195" y="5131553"/>
            <a:ext cx="6137031" cy="230832"/>
          </a:xfrm>
          <a:prstGeom prst="rect">
            <a:avLst/>
          </a:prstGeom>
          <a:noFill/>
        </p:spPr>
        <p:txBody>
          <a:bodyPr wrap="square" rtlCol="0">
            <a:spAutoFit/>
          </a:bodyPr>
          <a:lstStyle/>
          <a:p>
            <a:r>
              <a:rPr kumimoji="1" lang="ja-JP" altLang="en-US" sz="900" b="1" dirty="0"/>
              <a:t>③ 以降、各郡市</a:t>
            </a:r>
            <a:r>
              <a:rPr kumimoji="1" lang="en-US" altLang="ja-JP" sz="900" b="1" dirty="0"/>
              <a:t>PTA</a:t>
            </a:r>
            <a:r>
              <a:rPr kumimoji="1" lang="ja-JP" altLang="en-US" sz="900" b="1" dirty="0"/>
              <a:t>の</a:t>
            </a:r>
            <a:r>
              <a:rPr kumimoji="1" lang="en-US" altLang="ja-JP" sz="900" b="1" dirty="0"/>
              <a:t>Excel</a:t>
            </a:r>
            <a:r>
              <a:rPr kumimoji="1" lang="ja-JP" altLang="en-US" sz="900" b="1" dirty="0"/>
              <a:t>ファイルを貼り付け、同じ作業を繰り返します。</a:t>
            </a:r>
            <a:endParaRPr kumimoji="1" lang="en-US" altLang="ja-JP" sz="900" b="1" dirty="0"/>
          </a:p>
        </p:txBody>
      </p:sp>
      <p:sp>
        <p:nvSpPr>
          <p:cNvPr id="25" name="テキスト ボックス 24">
            <a:extLst>
              <a:ext uri="{FF2B5EF4-FFF2-40B4-BE49-F238E27FC236}">
                <a16:creationId xmlns:a16="http://schemas.microsoft.com/office/drawing/2014/main" id="{B9CEEDA8-B762-4880-B873-F670C2A6FC87}"/>
              </a:ext>
            </a:extLst>
          </p:cNvPr>
          <p:cNvSpPr txBox="1"/>
          <p:nvPr/>
        </p:nvSpPr>
        <p:spPr>
          <a:xfrm>
            <a:off x="69984" y="4766067"/>
            <a:ext cx="6441187" cy="369332"/>
          </a:xfrm>
          <a:prstGeom prst="rect">
            <a:avLst/>
          </a:prstGeom>
          <a:noFill/>
        </p:spPr>
        <p:txBody>
          <a:bodyPr wrap="none" rtlCol="0">
            <a:spAutoFit/>
          </a:bodyPr>
          <a:lstStyle/>
          <a:p>
            <a:r>
              <a:rPr kumimoji="1" lang="en-US" altLang="ja-JP" sz="900" dirty="0"/>
              <a:t>※</a:t>
            </a:r>
            <a:r>
              <a:rPr kumimoji="1" lang="ja-JP" altLang="en-US" sz="900" dirty="0"/>
              <a:t>必要項目が入力されているか、ご確認をお願いいたします。</a:t>
            </a:r>
            <a:endParaRPr kumimoji="1" lang="en-US" altLang="ja-JP" sz="900" dirty="0"/>
          </a:p>
          <a:p>
            <a:r>
              <a:rPr kumimoji="1" lang="ja-JP" altLang="en-US" sz="900" dirty="0"/>
              <a:t>　本大会では記載のメールアドレス宛に参加</a:t>
            </a:r>
            <a:r>
              <a:rPr kumimoji="1" lang="en-US" altLang="ja-JP" sz="900" dirty="0"/>
              <a:t>QR</a:t>
            </a:r>
            <a:r>
              <a:rPr kumimoji="1" lang="ja-JP" altLang="en-US" sz="900" dirty="0"/>
              <a:t>コード等を送付いたしますので、メールアドレスは必ずご入力ください。</a:t>
            </a:r>
            <a:endParaRPr kumimoji="1" lang="en-US" altLang="ja-JP" sz="900" dirty="0"/>
          </a:p>
        </p:txBody>
      </p:sp>
      <p:sp>
        <p:nvSpPr>
          <p:cNvPr id="27" name="テキスト ボックス 26">
            <a:extLst>
              <a:ext uri="{FF2B5EF4-FFF2-40B4-BE49-F238E27FC236}">
                <a16:creationId xmlns:a16="http://schemas.microsoft.com/office/drawing/2014/main" id="{8DD1DF49-B6E0-4F0E-9F47-9498B9E91D24}"/>
              </a:ext>
            </a:extLst>
          </p:cNvPr>
          <p:cNvSpPr txBox="1"/>
          <p:nvPr/>
        </p:nvSpPr>
        <p:spPr>
          <a:xfrm>
            <a:off x="69983" y="3959304"/>
            <a:ext cx="2167377" cy="200055"/>
          </a:xfrm>
          <a:prstGeom prst="rect">
            <a:avLst/>
          </a:prstGeom>
          <a:noFill/>
        </p:spPr>
        <p:txBody>
          <a:bodyPr wrap="square" rtlCol="0">
            <a:spAutoFit/>
          </a:bodyPr>
          <a:lstStyle/>
          <a:p>
            <a:r>
              <a:rPr kumimoji="1" lang="en-US" altLang="ja-JP" sz="700" b="1" dirty="0"/>
              <a:t>【</a:t>
            </a:r>
            <a:r>
              <a:rPr kumimoji="1" lang="ja-JP" altLang="en-US" sz="700" b="1" dirty="0"/>
              <a:t>様式</a:t>
            </a:r>
            <a:r>
              <a:rPr kumimoji="1" lang="en-US" altLang="ja-JP" sz="700" b="1" dirty="0"/>
              <a:t>3-1】</a:t>
            </a:r>
            <a:r>
              <a:rPr kumimoji="1" lang="ja-JP" altLang="en-US" sz="700" b="1" dirty="0"/>
              <a:t>地方協議会・政令指定都市</a:t>
            </a:r>
            <a:r>
              <a:rPr kumimoji="1" lang="en-US" altLang="ja-JP" sz="700" b="1" dirty="0"/>
              <a:t>PTA</a:t>
            </a:r>
          </a:p>
        </p:txBody>
      </p:sp>
      <p:sp>
        <p:nvSpPr>
          <p:cNvPr id="3" name="正方形/長方形 2">
            <a:extLst>
              <a:ext uri="{FF2B5EF4-FFF2-40B4-BE49-F238E27FC236}">
                <a16:creationId xmlns:a16="http://schemas.microsoft.com/office/drawing/2014/main" id="{7847C961-02E4-436A-911E-B6842632E8AD}"/>
              </a:ext>
            </a:extLst>
          </p:cNvPr>
          <p:cNvSpPr/>
          <p:nvPr/>
        </p:nvSpPr>
        <p:spPr>
          <a:xfrm>
            <a:off x="3233115" y="1733759"/>
            <a:ext cx="3004596" cy="765200"/>
          </a:xfrm>
          <a:prstGeom prst="rect">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36000" tIns="36000" rIns="36000" bIns="36000" rtlCol="0" anchor="ctr">
            <a:spAutoFit/>
          </a:bodyPr>
          <a:lstStyle/>
          <a:p>
            <a:pPr algn="ctr"/>
            <a:r>
              <a:rPr kumimoji="1" lang="ja-JP" altLang="en-US" sz="1050" dirty="0">
                <a:solidFill>
                  <a:schemeClr val="tx1"/>
                </a:solidFill>
              </a:rPr>
              <a:t>送信先メールアドレス</a:t>
            </a:r>
            <a:endParaRPr kumimoji="1" lang="en-US" altLang="ja-JP" sz="1050" dirty="0">
              <a:solidFill>
                <a:schemeClr val="tx1"/>
              </a:solidFill>
            </a:endParaRPr>
          </a:p>
          <a:p>
            <a:pPr algn="ctr"/>
            <a:endParaRPr kumimoji="1" lang="en-US" altLang="ja-JP" sz="300" dirty="0">
              <a:solidFill>
                <a:schemeClr val="tx1"/>
              </a:solidFill>
            </a:endParaRPr>
          </a:p>
          <a:p>
            <a:pPr algn="ctr"/>
            <a:r>
              <a:rPr kumimoji="1" lang="ja-JP" altLang="en-US" sz="1050" b="1" dirty="0">
                <a:solidFill>
                  <a:schemeClr val="tx1"/>
                </a:solidFill>
              </a:rPr>
              <a:t>　第</a:t>
            </a:r>
            <a:r>
              <a:rPr kumimoji="1" lang="en-US" altLang="ja-JP" sz="1050" b="1" dirty="0">
                <a:solidFill>
                  <a:schemeClr val="tx1"/>
                </a:solidFill>
              </a:rPr>
              <a:t>73</a:t>
            </a:r>
            <a:r>
              <a:rPr kumimoji="1" lang="ja-JP" altLang="en-US" sz="1050" b="1" dirty="0">
                <a:solidFill>
                  <a:schemeClr val="tx1"/>
                </a:solidFill>
              </a:rPr>
              <a:t>回日本</a:t>
            </a:r>
            <a:r>
              <a:rPr kumimoji="1" lang="en-US" altLang="ja-JP" sz="1050" b="1" dirty="0">
                <a:solidFill>
                  <a:schemeClr val="tx1"/>
                </a:solidFill>
              </a:rPr>
              <a:t>PTA</a:t>
            </a:r>
            <a:r>
              <a:rPr kumimoji="1" lang="ja-JP" altLang="en-US" sz="1050" b="1" dirty="0">
                <a:solidFill>
                  <a:schemeClr val="tx1"/>
                </a:solidFill>
              </a:rPr>
              <a:t>全国研究大会石川大会デスク　</a:t>
            </a:r>
            <a:endParaRPr kumimoji="1" lang="en-US" altLang="ja-JP" sz="1050" b="1" dirty="0">
              <a:solidFill>
                <a:schemeClr val="tx1"/>
              </a:solidFill>
            </a:endParaRPr>
          </a:p>
          <a:p>
            <a:pPr algn="ctr"/>
            <a:r>
              <a:rPr kumimoji="1" lang="ja-JP" altLang="en-US" sz="1400" b="1" dirty="0">
                <a:solidFill>
                  <a:schemeClr val="tx1"/>
                </a:solidFill>
              </a:rPr>
              <a:t>　</a:t>
            </a:r>
            <a:r>
              <a:rPr kumimoji="1" lang="en-US" altLang="ja-JP" sz="1400" b="1" dirty="0">
                <a:solidFill>
                  <a:schemeClr val="tx1"/>
                </a:solidFill>
              </a:rPr>
              <a:t>pta_ishikawa@nta.co.jp</a:t>
            </a:r>
            <a:r>
              <a:rPr kumimoji="1" lang="ja-JP" altLang="en-US" sz="1400" b="1" dirty="0">
                <a:solidFill>
                  <a:schemeClr val="tx1"/>
                </a:solidFill>
              </a:rPr>
              <a:t>　</a:t>
            </a:r>
            <a:endParaRPr kumimoji="1" lang="en-US" altLang="ja-JP" sz="1400" b="1" dirty="0">
              <a:solidFill>
                <a:schemeClr val="tx1"/>
              </a:solidFill>
            </a:endParaRPr>
          </a:p>
          <a:p>
            <a:r>
              <a:rPr kumimoji="1" lang="ja-JP" altLang="en-US" sz="700" dirty="0">
                <a:solidFill>
                  <a:schemeClr val="tx1"/>
                </a:solidFill>
              </a:rPr>
              <a:t>　　　　　　　　　 ↑アンダーバー　　　　　すべて半角・小文字です</a:t>
            </a:r>
            <a:endParaRPr kumimoji="1" lang="en-US" altLang="ja-JP" sz="700" dirty="0">
              <a:solidFill>
                <a:schemeClr val="tx1"/>
              </a:solidFill>
            </a:endParaRPr>
          </a:p>
        </p:txBody>
      </p:sp>
      <p:pic>
        <p:nvPicPr>
          <p:cNvPr id="4" name="図 3">
            <a:extLst>
              <a:ext uri="{FF2B5EF4-FFF2-40B4-BE49-F238E27FC236}">
                <a16:creationId xmlns:a16="http://schemas.microsoft.com/office/drawing/2014/main" id="{637BD70C-AC88-4760-A6A0-29A8D80CC68A}"/>
              </a:ext>
            </a:extLst>
          </p:cNvPr>
          <p:cNvPicPr>
            <a:picLocks noChangeAspect="1"/>
          </p:cNvPicPr>
          <p:nvPr/>
        </p:nvPicPr>
        <p:blipFill>
          <a:blip r:embed="rId4"/>
          <a:stretch>
            <a:fillRect/>
          </a:stretch>
        </p:blipFill>
        <p:spPr>
          <a:xfrm>
            <a:off x="132902" y="1767221"/>
            <a:ext cx="3002731" cy="751340"/>
          </a:xfrm>
          <a:prstGeom prst="rect">
            <a:avLst/>
          </a:prstGeom>
        </p:spPr>
      </p:pic>
    </p:spTree>
    <p:extLst>
      <p:ext uri="{BB962C8B-B14F-4D97-AF65-F5344CB8AC3E}">
        <p14:creationId xmlns:p14="http://schemas.microsoft.com/office/powerpoint/2010/main" val="9266803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5">
            <a:lumMod val="75000"/>
          </a:schemeClr>
        </a:solidFill>
        <a:ln w="19050">
          <a:noFill/>
        </a:ln>
      </a:spPr>
      <a:bodyPr vert="eaVert" lIns="36000" tIns="36000" rIns="36000" bIns="36000" rtlCol="0" anchor="ctr"/>
      <a:lstStyle>
        <a:defPPr algn="ctr">
          <a:defRPr kumimoji="1" sz="1100"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1003</TotalTime>
  <Words>1681</Words>
  <Application>Microsoft Office PowerPoint</Application>
  <PresentationFormat>画面に合わせる (4:3)</PresentationFormat>
  <Paragraphs>119</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Meiryo UI</vt:lpstr>
      <vt:lpstr>ＭＳ 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青葉 耕介</dc:creator>
  <cp:lastModifiedBy>青葉 耕介</cp:lastModifiedBy>
  <cp:revision>96</cp:revision>
  <cp:lastPrinted>2025-05-20T02:27:10Z</cp:lastPrinted>
  <dcterms:created xsi:type="dcterms:W3CDTF">2025-04-11T07:36:29Z</dcterms:created>
  <dcterms:modified xsi:type="dcterms:W3CDTF">2025-05-20T07:37:17Z</dcterms:modified>
</cp:coreProperties>
</file>